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3" r:id="rId3"/>
    <p:sldId id="259" r:id="rId4"/>
    <p:sldId id="260" r:id="rId5"/>
    <p:sldId id="285" r:id="rId6"/>
    <p:sldId id="258" r:id="rId7"/>
    <p:sldId id="265" r:id="rId8"/>
    <p:sldId id="261" r:id="rId9"/>
    <p:sldId id="282" r:id="rId10"/>
    <p:sldId id="287" r:id="rId11"/>
    <p:sldId id="288" r:id="rId12"/>
    <p:sldId id="289" r:id="rId13"/>
    <p:sldId id="290" r:id="rId14"/>
    <p:sldId id="294" r:id="rId15"/>
    <p:sldId id="270" r:id="rId16"/>
    <p:sldId id="266" r:id="rId17"/>
    <p:sldId id="267" r:id="rId18"/>
    <p:sldId id="268" r:id="rId19"/>
    <p:sldId id="278" r:id="rId20"/>
    <p:sldId id="269" r:id="rId21"/>
    <p:sldId id="274" r:id="rId22"/>
    <p:sldId id="279" r:id="rId23"/>
    <p:sldId id="291" r:id="rId24"/>
    <p:sldId id="292" r:id="rId25"/>
    <p:sldId id="271" r:id="rId26"/>
    <p:sldId id="272" r:id="rId27"/>
    <p:sldId id="273" r:id="rId28"/>
    <p:sldId id="275" r:id="rId29"/>
    <p:sldId id="284" r:id="rId30"/>
    <p:sldId id="276" r:id="rId31"/>
    <p:sldId id="277" r:id="rId32"/>
    <p:sldId id="293" r:id="rId33"/>
    <p:sldId id="281" r:id="rId34"/>
    <p:sldId id="286" r:id="rId35"/>
    <p:sldId id="280" r:id="rId36"/>
    <p:sldId id="283"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979" autoAdjust="0"/>
    <p:restoredTop sz="94660"/>
  </p:normalViewPr>
  <p:slideViewPr>
    <p:cSldViewPr snapToGrid="0">
      <p:cViewPr varScale="1">
        <p:scale>
          <a:sx n="69" d="100"/>
          <a:sy n="69" d="100"/>
        </p:scale>
        <p:origin x="1416"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3CB1D3-CE4E-4713-815A-3BF8C2739C87}"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8A9ED1CC-AB80-42DF-8AE8-33ABBE683FE9}">
      <dgm:prSet phldrT="[Text]"/>
      <dgm:spPr>
        <a:solidFill>
          <a:schemeClr val="accent5">
            <a:lumMod val="75000"/>
          </a:schemeClr>
        </a:solidFill>
      </dgm:spPr>
      <dgm:t>
        <a:bodyPr/>
        <a:lstStyle/>
        <a:p>
          <a:r>
            <a:rPr lang="en-US" dirty="0" smtClean="0">
              <a:latin typeface="Times New Roman" panose="02020603050405020304" pitchFamily="18" charset="0"/>
              <a:cs typeface="Times New Roman" panose="02020603050405020304" pitchFamily="18" charset="0"/>
            </a:rPr>
            <a:t>Acute HIV infection stage </a:t>
          </a:r>
          <a:endParaRPr lang="en-US" dirty="0">
            <a:latin typeface="Times New Roman" panose="02020603050405020304" pitchFamily="18" charset="0"/>
            <a:cs typeface="Times New Roman" panose="02020603050405020304" pitchFamily="18" charset="0"/>
          </a:endParaRPr>
        </a:p>
      </dgm:t>
    </dgm:pt>
    <dgm:pt modelId="{61444098-472F-4687-8EEC-093FEB723E88}" type="parTrans" cxnId="{44358561-92E0-42B1-B12C-47AC0A4EEE99}">
      <dgm:prSet/>
      <dgm:spPr/>
      <dgm:t>
        <a:bodyPr/>
        <a:lstStyle/>
        <a:p>
          <a:endParaRPr lang="en-US"/>
        </a:p>
      </dgm:t>
    </dgm:pt>
    <dgm:pt modelId="{2D21A862-E0CC-4ADD-AACD-AD358A3D38CB}" type="sibTrans" cxnId="{44358561-92E0-42B1-B12C-47AC0A4EEE99}">
      <dgm:prSet/>
      <dgm:spPr/>
      <dgm:t>
        <a:bodyPr/>
        <a:lstStyle/>
        <a:p>
          <a:endParaRPr lang="en-US"/>
        </a:p>
      </dgm:t>
    </dgm:pt>
    <dgm:pt modelId="{B24792A8-F049-4061-A3CF-889B63EF05C9}">
      <dgm:prSet phldrT="[Text]"/>
      <dgm:spPr/>
      <dgm:t>
        <a:bodyPr/>
        <a:lstStyle/>
        <a:p>
          <a:r>
            <a:rPr lang="en-US" dirty="0" smtClean="0">
              <a:latin typeface="Times New Roman" panose="02020603050405020304" pitchFamily="18" charset="0"/>
              <a:cs typeface="Times New Roman" panose="02020603050405020304" pitchFamily="18" charset="0"/>
            </a:rPr>
            <a:t>Fever, swollen glands, sore throat</a:t>
          </a:r>
          <a:endParaRPr lang="en-US" dirty="0">
            <a:latin typeface="Times New Roman" panose="02020603050405020304" pitchFamily="18" charset="0"/>
            <a:cs typeface="Times New Roman" panose="02020603050405020304" pitchFamily="18" charset="0"/>
          </a:endParaRPr>
        </a:p>
      </dgm:t>
    </dgm:pt>
    <dgm:pt modelId="{D7060C2B-BCA2-4CCD-B41C-A531783FC9C9}" type="parTrans" cxnId="{69054300-7195-4C9F-8EEC-9F8FFAE2EA0A}">
      <dgm:prSet/>
      <dgm:spPr/>
      <dgm:t>
        <a:bodyPr/>
        <a:lstStyle/>
        <a:p>
          <a:endParaRPr lang="en-US"/>
        </a:p>
      </dgm:t>
    </dgm:pt>
    <dgm:pt modelId="{62EE2AC3-A1B7-4149-AB2F-0B28618A6C01}" type="sibTrans" cxnId="{69054300-7195-4C9F-8EEC-9F8FFAE2EA0A}">
      <dgm:prSet/>
      <dgm:spPr/>
      <dgm:t>
        <a:bodyPr/>
        <a:lstStyle/>
        <a:p>
          <a:endParaRPr lang="en-US"/>
        </a:p>
      </dgm:t>
    </dgm:pt>
    <dgm:pt modelId="{40C102E2-4473-4304-A603-C15C28D01A4A}">
      <dgm:prSet phldrT="[Text]"/>
      <dgm:spPr/>
      <dgm:t>
        <a:bodyPr/>
        <a:lstStyle/>
        <a:p>
          <a:r>
            <a:rPr lang="en-US" dirty="0" smtClean="0">
              <a:latin typeface="Times New Roman" panose="02020603050405020304" pitchFamily="18" charset="0"/>
              <a:cs typeface="Times New Roman" panose="02020603050405020304" pitchFamily="18" charset="0"/>
            </a:rPr>
            <a:t>Muscle and joint pain, headache </a:t>
          </a:r>
          <a:endParaRPr lang="en-US" dirty="0">
            <a:latin typeface="Times New Roman" panose="02020603050405020304" pitchFamily="18" charset="0"/>
            <a:cs typeface="Times New Roman" panose="02020603050405020304" pitchFamily="18" charset="0"/>
          </a:endParaRPr>
        </a:p>
      </dgm:t>
    </dgm:pt>
    <dgm:pt modelId="{BAA67E71-95E3-43F3-A192-6DC07B498403}" type="parTrans" cxnId="{FFAE06E4-6B53-45BE-BFD5-7EB9217480CF}">
      <dgm:prSet/>
      <dgm:spPr/>
      <dgm:t>
        <a:bodyPr/>
        <a:lstStyle/>
        <a:p>
          <a:endParaRPr lang="en-US"/>
        </a:p>
      </dgm:t>
    </dgm:pt>
    <dgm:pt modelId="{0ACF7E37-AEC5-4BB2-AA92-E5914236272E}" type="sibTrans" cxnId="{FFAE06E4-6B53-45BE-BFD5-7EB9217480CF}">
      <dgm:prSet/>
      <dgm:spPr/>
      <dgm:t>
        <a:bodyPr/>
        <a:lstStyle/>
        <a:p>
          <a:endParaRPr lang="en-US"/>
        </a:p>
      </dgm:t>
    </dgm:pt>
    <dgm:pt modelId="{A26E64A8-6382-4E8A-9EB6-BFC0079FA8A3}">
      <dgm:prSet phldrT="[Text]"/>
      <dgm:spPr>
        <a:solidFill>
          <a:srgbClr val="FFC000"/>
        </a:solidFill>
      </dgm:spPr>
      <dgm:t>
        <a:bodyPr/>
        <a:lstStyle/>
        <a:p>
          <a:r>
            <a:rPr lang="en-US" dirty="0" smtClean="0">
              <a:latin typeface="Times New Roman" panose="02020603050405020304" pitchFamily="18" charset="0"/>
              <a:cs typeface="Times New Roman" panose="02020603050405020304" pitchFamily="18" charset="0"/>
            </a:rPr>
            <a:t>Clinical latency </a:t>
          </a:r>
          <a:endParaRPr lang="en-US" dirty="0">
            <a:latin typeface="Times New Roman" panose="02020603050405020304" pitchFamily="18" charset="0"/>
            <a:cs typeface="Times New Roman" panose="02020603050405020304" pitchFamily="18" charset="0"/>
          </a:endParaRPr>
        </a:p>
      </dgm:t>
    </dgm:pt>
    <dgm:pt modelId="{E84334D5-BFDE-4657-B5AB-62976B121329}" type="parTrans" cxnId="{1D9F62C1-A7A9-45F1-B7AC-0C33116D1AB3}">
      <dgm:prSet/>
      <dgm:spPr/>
      <dgm:t>
        <a:bodyPr/>
        <a:lstStyle/>
        <a:p>
          <a:endParaRPr lang="en-US"/>
        </a:p>
      </dgm:t>
    </dgm:pt>
    <dgm:pt modelId="{5B7B3BA3-85AB-4F61-B375-EE089EF0919B}" type="sibTrans" cxnId="{1D9F62C1-A7A9-45F1-B7AC-0C33116D1AB3}">
      <dgm:prSet/>
      <dgm:spPr/>
      <dgm:t>
        <a:bodyPr/>
        <a:lstStyle/>
        <a:p>
          <a:endParaRPr lang="en-US"/>
        </a:p>
      </dgm:t>
    </dgm:pt>
    <dgm:pt modelId="{EE0010FE-F303-4C2F-BE52-5C4553ADE206}">
      <dgm:prSet phldrT="[Text]"/>
      <dgm:spPr/>
      <dgm:t>
        <a:bodyPr/>
        <a:lstStyle/>
        <a:p>
          <a:r>
            <a:rPr lang="en-US" dirty="0" smtClean="0">
              <a:latin typeface="Times New Roman" panose="02020603050405020304" pitchFamily="18" charset="0"/>
              <a:cs typeface="Times New Roman" panose="02020603050405020304" pitchFamily="18" charset="0"/>
            </a:rPr>
            <a:t>1-10 YEARS </a:t>
          </a:r>
          <a:endParaRPr lang="en-US" dirty="0">
            <a:latin typeface="Times New Roman" panose="02020603050405020304" pitchFamily="18" charset="0"/>
            <a:cs typeface="Times New Roman" panose="02020603050405020304" pitchFamily="18" charset="0"/>
          </a:endParaRPr>
        </a:p>
      </dgm:t>
    </dgm:pt>
    <dgm:pt modelId="{D814A57A-C0F3-44C8-8EA1-A717767B2921}" type="parTrans" cxnId="{CF66B991-C335-4F6A-B9D1-10D49B2C3656}">
      <dgm:prSet/>
      <dgm:spPr/>
      <dgm:t>
        <a:bodyPr/>
        <a:lstStyle/>
        <a:p>
          <a:endParaRPr lang="en-US"/>
        </a:p>
      </dgm:t>
    </dgm:pt>
    <dgm:pt modelId="{475766CF-C181-4343-9946-989634B9E2A7}" type="sibTrans" cxnId="{CF66B991-C335-4F6A-B9D1-10D49B2C3656}">
      <dgm:prSet/>
      <dgm:spPr/>
      <dgm:t>
        <a:bodyPr/>
        <a:lstStyle/>
        <a:p>
          <a:endParaRPr lang="en-US"/>
        </a:p>
      </dgm:t>
    </dgm:pt>
    <dgm:pt modelId="{F63A075D-B3E9-471B-AAA7-A7DE31AFFCA4}">
      <dgm:prSet phldrT="[Text]"/>
      <dgm:spPr>
        <a:solidFill>
          <a:srgbClr val="FF0000"/>
        </a:solidFill>
      </dgm:spPr>
      <dgm:t>
        <a:bodyPr/>
        <a:lstStyle/>
        <a:p>
          <a:r>
            <a:rPr lang="en-US" dirty="0" smtClean="0">
              <a:latin typeface="Times New Roman" panose="02020603050405020304" pitchFamily="18" charset="0"/>
              <a:cs typeface="Times New Roman" panose="02020603050405020304" pitchFamily="18" charset="0"/>
            </a:rPr>
            <a:t>AIDS</a:t>
          </a:r>
          <a:endParaRPr lang="en-US" dirty="0">
            <a:latin typeface="Times New Roman" panose="02020603050405020304" pitchFamily="18" charset="0"/>
            <a:cs typeface="Times New Roman" panose="02020603050405020304" pitchFamily="18" charset="0"/>
          </a:endParaRPr>
        </a:p>
      </dgm:t>
    </dgm:pt>
    <dgm:pt modelId="{DDB0B452-738C-4A6A-A388-E1E841F3D66A}" type="parTrans" cxnId="{5A57C92D-DF13-44A9-ACA0-FE39C5FE3374}">
      <dgm:prSet/>
      <dgm:spPr/>
      <dgm:t>
        <a:bodyPr/>
        <a:lstStyle/>
        <a:p>
          <a:endParaRPr lang="en-US"/>
        </a:p>
      </dgm:t>
    </dgm:pt>
    <dgm:pt modelId="{5689BD84-93D0-49F5-8AD3-80B5B10B4009}" type="sibTrans" cxnId="{5A57C92D-DF13-44A9-ACA0-FE39C5FE3374}">
      <dgm:prSet/>
      <dgm:spPr/>
      <dgm:t>
        <a:bodyPr/>
        <a:lstStyle/>
        <a:p>
          <a:endParaRPr lang="en-US"/>
        </a:p>
      </dgm:t>
    </dgm:pt>
    <dgm:pt modelId="{AD38C2DE-ED6D-4037-9D5B-FCE0BECF7F4B}">
      <dgm:prSet phldrT="[Text]"/>
      <dgm:spPr/>
      <dgm:t>
        <a:bodyPr/>
        <a:lstStyle/>
        <a:p>
          <a:r>
            <a:rPr lang="en-US" b="0" i="0" dirty="0" smtClean="0">
              <a:latin typeface="Times New Roman" panose="02020603050405020304" pitchFamily="18" charset="0"/>
              <a:cs typeface="Times New Roman" panose="02020603050405020304" pitchFamily="18" charset="0"/>
            </a:rPr>
            <a:t>a person with HIV must have an AIDS-defining condition or have a CD4 count less than 200 cells/mm³</a:t>
          </a:r>
          <a:endParaRPr lang="en-US" dirty="0">
            <a:latin typeface="Times New Roman" panose="02020603050405020304" pitchFamily="18" charset="0"/>
            <a:cs typeface="Times New Roman" panose="02020603050405020304" pitchFamily="18" charset="0"/>
          </a:endParaRPr>
        </a:p>
      </dgm:t>
    </dgm:pt>
    <dgm:pt modelId="{72174811-8846-48F3-8DC2-7B2D9A173736}" type="parTrans" cxnId="{F004FDCF-03C3-4187-B313-1C2EDD8D06BD}">
      <dgm:prSet/>
      <dgm:spPr/>
      <dgm:t>
        <a:bodyPr/>
        <a:lstStyle/>
        <a:p>
          <a:endParaRPr lang="en-US"/>
        </a:p>
      </dgm:t>
    </dgm:pt>
    <dgm:pt modelId="{0C3D53F8-0935-4E91-BCAF-BB5D6A43D117}" type="sibTrans" cxnId="{F004FDCF-03C3-4187-B313-1C2EDD8D06BD}">
      <dgm:prSet/>
      <dgm:spPr/>
      <dgm:t>
        <a:bodyPr/>
        <a:lstStyle/>
        <a:p>
          <a:endParaRPr lang="en-US"/>
        </a:p>
      </dgm:t>
    </dgm:pt>
    <dgm:pt modelId="{E6C833D1-59F1-44B2-B30F-26E89A468720}" type="pres">
      <dgm:prSet presAssocID="{9F3CB1D3-CE4E-4713-815A-3BF8C2739C87}" presName="Name0" presStyleCnt="0">
        <dgm:presLayoutVars>
          <dgm:dir/>
          <dgm:animLvl val="lvl"/>
          <dgm:resizeHandles val="exact"/>
        </dgm:presLayoutVars>
      </dgm:prSet>
      <dgm:spPr/>
      <dgm:t>
        <a:bodyPr/>
        <a:lstStyle/>
        <a:p>
          <a:endParaRPr lang="en-US"/>
        </a:p>
      </dgm:t>
    </dgm:pt>
    <dgm:pt modelId="{511AF3A6-22D9-4882-B1DF-0CDFA3230742}" type="pres">
      <dgm:prSet presAssocID="{8A9ED1CC-AB80-42DF-8AE8-33ABBE683FE9}" presName="linNode" presStyleCnt="0"/>
      <dgm:spPr/>
    </dgm:pt>
    <dgm:pt modelId="{E32B933F-1539-4DCF-A264-E04B9EE79729}" type="pres">
      <dgm:prSet presAssocID="{8A9ED1CC-AB80-42DF-8AE8-33ABBE683FE9}" presName="parentText" presStyleLbl="node1" presStyleIdx="0" presStyleCnt="3">
        <dgm:presLayoutVars>
          <dgm:chMax val="1"/>
          <dgm:bulletEnabled val="1"/>
        </dgm:presLayoutVars>
      </dgm:prSet>
      <dgm:spPr/>
      <dgm:t>
        <a:bodyPr/>
        <a:lstStyle/>
        <a:p>
          <a:endParaRPr lang="en-US"/>
        </a:p>
      </dgm:t>
    </dgm:pt>
    <dgm:pt modelId="{D2F2E560-BBE8-4F53-A713-B5B29B1A3FCE}" type="pres">
      <dgm:prSet presAssocID="{8A9ED1CC-AB80-42DF-8AE8-33ABBE683FE9}" presName="descendantText" presStyleLbl="alignAccFollowNode1" presStyleIdx="0" presStyleCnt="3">
        <dgm:presLayoutVars>
          <dgm:bulletEnabled val="1"/>
        </dgm:presLayoutVars>
      </dgm:prSet>
      <dgm:spPr/>
      <dgm:t>
        <a:bodyPr/>
        <a:lstStyle/>
        <a:p>
          <a:endParaRPr lang="en-US"/>
        </a:p>
      </dgm:t>
    </dgm:pt>
    <dgm:pt modelId="{7FCA151D-4702-461B-9EAB-E006C68A2B84}" type="pres">
      <dgm:prSet presAssocID="{2D21A862-E0CC-4ADD-AACD-AD358A3D38CB}" presName="sp" presStyleCnt="0"/>
      <dgm:spPr/>
    </dgm:pt>
    <dgm:pt modelId="{524B121C-68F3-4830-BD8F-96A8D235C961}" type="pres">
      <dgm:prSet presAssocID="{A26E64A8-6382-4E8A-9EB6-BFC0079FA8A3}" presName="linNode" presStyleCnt="0"/>
      <dgm:spPr/>
    </dgm:pt>
    <dgm:pt modelId="{E4528D0B-7A59-4A1E-80B7-9252E82B1A15}" type="pres">
      <dgm:prSet presAssocID="{A26E64A8-6382-4E8A-9EB6-BFC0079FA8A3}" presName="parentText" presStyleLbl="node1" presStyleIdx="1" presStyleCnt="3">
        <dgm:presLayoutVars>
          <dgm:chMax val="1"/>
          <dgm:bulletEnabled val="1"/>
        </dgm:presLayoutVars>
      </dgm:prSet>
      <dgm:spPr/>
      <dgm:t>
        <a:bodyPr/>
        <a:lstStyle/>
        <a:p>
          <a:endParaRPr lang="en-US"/>
        </a:p>
      </dgm:t>
    </dgm:pt>
    <dgm:pt modelId="{38DADF0D-3DB2-438D-987A-DAE7E37D7B97}" type="pres">
      <dgm:prSet presAssocID="{A26E64A8-6382-4E8A-9EB6-BFC0079FA8A3}" presName="descendantText" presStyleLbl="alignAccFollowNode1" presStyleIdx="1" presStyleCnt="3">
        <dgm:presLayoutVars>
          <dgm:bulletEnabled val="1"/>
        </dgm:presLayoutVars>
      </dgm:prSet>
      <dgm:spPr/>
      <dgm:t>
        <a:bodyPr/>
        <a:lstStyle/>
        <a:p>
          <a:endParaRPr lang="en-US"/>
        </a:p>
      </dgm:t>
    </dgm:pt>
    <dgm:pt modelId="{53331FF4-EE8D-452C-9876-3BF3DDDACAE1}" type="pres">
      <dgm:prSet presAssocID="{5B7B3BA3-85AB-4F61-B375-EE089EF0919B}" presName="sp" presStyleCnt="0"/>
      <dgm:spPr/>
    </dgm:pt>
    <dgm:pt modelId="{0ED3EBF7-7E53-43CD-84BA-E0E5C7BA4AA9}" type="pres">
      <dgm:prSet presAssocID="{F63A075D-B3E9-471B-AAA7-A7DE31AFFCA4}" presName="linNode" presStyleCnt="0"/>
      <dgm:spPr/>
    </dgm:pt>
    <dgm:pt modelId="{0EF70DC1-0A04-48C0-82D9-CD04095F4313}" type="pres">
      <dgm:prSet presAssocID="{F63A075D-B3E9-471B-AAA7-A7DE31AFFCA4}" presName="parentText" presStyleLbl="node1" presStyleIdx="2" presStyleCnt="3" custLinFactNeighborX="-4607" custLinFactNeighborY="31627">
        <dgm:presLayoutVars>
          <dgm:chMax val="1"/>
          <dgm:bulletEnabled val="1"/>
        </dgm:presLayoutVars>
      </dgm:prSet>
      <dgm:spPr/>
      <dgm:t>
        <a:bodyPr/>
        <a:lstStyle/>
        <a:p>
          <a:endParaRPr lang="en-US"/>
        </a:p>
      </dgm:t>
    </dgm:pt>
    <dgm:pt modelId="{036CF738-5E80-4FAD-ABDD-225FE4E47EF7}" type="pres">
      <dgm:prSet presAssocID="{F63A075D-B3E9-471B-AAA7-A7DE31AFFCA4}" presName="descendantText" presStyleLbl="alignAccFollowNode1" presStyleIdx="2" presStyleCnt="3">
        <dgm:presLayoutVars>
          <dgm:bulletEnabled val="1"/>
        </dgm:presLayoutVars>
      </dgm:prSet>
      <dgm:spPr/>
      <dgm:t>
        <a:bodyPr/>
        <a:lstStyle/>
        <a:p>
          <a:endParaRPr lang="en-US"/>
        </a:p>
      </dgm:t>
    </dgm:pt>
  </dgm:ptLst>
  <dgm:cxnLst>
    <dgm:cxn modelId="{24AE1BCF-7372-45C1-850C-B528CDA34FF2}" type="presOf" srcId="{EE0010FE-F303-4C2F-BE52-5C4553ADE206}" destId="{38DADF0D-3DB2-438D-987A-DAE7E37D7B97}" srcOrd="0" destOrd="0" presId="urn:microsoft.com/office/officeart/2005/8/layout/vList5"/>
    <dgm:cxn modelId="{5A57C92D-DF13-44A9-ACA0-FE39C5FE3374}" srcId="{9F3CB1D3-CE4E-4713-815A-3BF8C2739C87}" destId="{F63A075D-B3E9-471B-AAA7-A7DE31AFFCA4}" srcOrd="2" destOrd="0" parTransId="{DDB0B452-738C-4A6A-A388-E1E841F3D66A}" sibTransId="{5689BD84-93D0-49F5-8AD3-80B5B10B4009}"/>
    <dgm:cxn modelId="{F8E9E054-24A6-4EF7-A461-0EB3AFC3B19A}" type="presOf" srcId="{9F3CB1D3-CE4E-4713-815A-3BF8C2739C87}" destId="{E6C833D1-59F1-44B2-B30F-26E89A468720}" srcOrd="0" destOrd="0" presId="urn:microsoft.com/office/officeart/2005/8/layout/vList5"/>
    <dgm:cxn modelId="{D86A8C58-27DD-4389-97A5-441B5D759215}" type="presOf" srcId="{B24792A8-F049-4061-A3CF-889B63EF05C9}" destId="{D2F2E560-BBE8-4F53-A713-B5B29B1A3FCE}" srcOrd="0" destOrd="0" presId="urn:microsoft.com/office/officeart/2005/8/layout/vList5"/>
    <dgm:cxn modelId="{94DEE29B-D4D5-4F0C-B9E9-64BC5CA4BD11}" type="presOf" srcId="{40C102E2-4473-4304-A603-C15C28D01A4A}" destId="{D2F2E560-BBE8-4F53-A713-B5B29B1A3FCE}" srcOrd="0" destOrd="1" presId="urn:microsoft.com/office/officeart/2005/8/layout/vList5"/>
    <dgm:cxn modelId="{7D0D1D1A-222A-4F79-B235-A52EE8C3DA34}" type="presOf" srcId="{8A9ED1CC-AB80-42DF-8AE8-33ABBE683FE9}" destId="{E32B933F-1539-4DCF-A264-E04B9EE79729}" srcOrd="0" destOrd="0" presId="urn:microsoft.com/office/officeart/2005/8/layout/vList5"/>
    <dgm:cxn modelId="{9166E919-A551-4E72-A6FA-6B8C8C00F349}" type="presOf" srcId="{F63A075D-B3E9-471B-AAA7-A7DE31AFFCA4}" destId="{0EF70DC1-0A04-48C0-82D9-CD04095F4313}" srcOrd="0" destOrd="0" presId="urn:microsoft.com/office/officeart/2005/8/layout/vList5"/>
    <dgm:cxn modelId="{1D9F62C1-A7A9-45F1-B7AC-0C33116D1AB3}" srcId="{9F3CB1D3-CE4E-4713-815A-3BF8C2739C87}" destId="{A26E64A8-6382-4E8A-9EB6-BFC0079FA8A3}" srcOrd="1" destOrd="0" parTransId="{E84334D5-BFDE-4657-B5AB-62976B121329}" sibTransId="{5B7B3BA3-85AB-4F61-B375-EE089EF0919B}"/>
    <dgm:cxn modelId="{44358561-92E0-42B1-B12C-47AC0A4EEE99}" srcId="{9F3CB1D3-CE4E-4713-815A-3BF8C2739C87}" destId="{8A9ED1CC-AB80-42DF-8AE8-33ABBE683FE9}" srcOrd="0" destOrd="0" parTransId="{61444098-472F-4687-8EEC-093FEB723E88}" sibTransId="{2D21A862-E0CC-4ADD-AACD-AD358A3D38CB}"/>
    <dgm:cxn modelId="{CF66B991-C335-4F6A-B9D1-10D49B2C3656}" srcId="{A26E64A8-6382-4E8A-9EB6-BFC0079FA8A3}" destId="{EE0010FE-F303-4C2F-BE52-5C4553ADE206}" srcOrd="0" destOrd="0" parTransId="{D814A57A-C0F3-44C8-8EA1-A717767B2921}" sibTransId="{475766CF-C181-4343-9946-989634B9E2A7}"/>
    <dgm:cxn modelId="{F004FDCF-03C3-4187-B313-1C2EDD8D06BD}" srcId="{F63A075D-B3E9-471B-AAA7-A7DE31AFFCA4}" destId="{AD38C2DE-ED6D-4037-9D5B-FCE0BECF7F4B}" srcOrd="0" destOrd="0" parTransId="{72174811-8846-48F3-8DC2-7B2D9A173736}" sibTransId="{0C3D53F8-0935-4E91-BCAF-BB5D6A43D117}"/>
    <dgm:cxn modelId="{FFAE06E4-6B53-45BE-BFD5-7EB9217480CF}" srcId="{8A9ED1CC-AB80-42DF-8AE8-33ABBE683FE9}" destId="{40C102E2-4473-4304-A603-C15C28D01A4A}" srcOrd="1" destOrd="0" parTransId="{BAA67E71-95E3-43F3-A192-6DC07B498403}" sibTransId="{0ACF7E37-AEC5-4BB2-AA92-E5914236272E}"/>
    <dgm:cxn modelId="{69054300-7195-4C9F-8EEC-9F8FFAE2EA0A}" srcId="{8A9ED1CC-AB80-42DF-8AE8-33ABBE683FE9}" destId="{B24792A8-F049-4061-A3CF-889B63EF05C9}" srcOrd="0" destOrd="0" parTransId="{D7060C2B-BCA2-4CCD-B41C-A531783FC9C9}" sibTransId="{62EE2AC3-A1B7-4149-AB2F-0B28618A6C01}"/>
    <dgm:cxn modelId="{7CEF7285-62F7-4B7B-BD48-EF15859D8FE6}" type="presOf" srcId="{AD38C2DE-ED6D-4037-9D5B-FCE0BECF7F4B}" destId="{036CF738-5E80-4FAD-ABDD-225FE4E47EF7}" srcOrd="0" destOrd="0" presId="urn:microsoft.com/office/officeart/2005/8/layout/vList5"/>
    <dgm:cxn modelId="{0122C2AC-D9C4-4469-8359-3E87E9112B10}" type="presOf" srcId="{A26E64A8-6382-4E8A-9EB6-BFC0079FA8A3}" destId="{E4528D0B-7A59-4A1E-80B7-9252E82B1A15}" srcOrd="0" destOrd="0" presId="urn:microsoft.com/office/officeart/2005/8/layout/vList5"/>
    <dgm:cxn modelId="{0A65F26B-1017-4592-BF5B-C987E22DAC0E}" type="presParOf" srcId="{E6C833D1-59F1-44B2-B30F-26E89A468720}" destId="{511AF3A6-22D9-4882-B1DF-0CDFA3230742}" srcOrd="0" destOrd="0" presId="urn:microsoft.com/office/officeart/2005/8/layout/vList5"/>
    <dgm:cxn modelId="{D2354207-095A-4A0F-9AE1-3BCCB6C8D122}" type="presParOf" srcId="{511AF3A6-22D9-4882-B1DF-0CDFA3230742}" destId="{E32B933F-1539-4DCF-A264-E04B9EE79729}" srcOrd="0" destOrd="0" presId="urn:microsoft.com/office/officeart/2005/8/layout/vList5"/>
    <dgm:cxn modelId="{C587CDF2-990B-4730-9645-8B248A79B82B}" type="presParOf" srcId="{511AF3A6-22D9-4882-B1DF-0CDFA3230742}" destId="{D2F2E560-BBE8-4F53-A713-B5B29B1A3FCE}" srcOrd="1" destOrd="0" presId="urn:microsoft.com/office/officeart/2005/8/layout/vList5"/>
    <dgm:cxn modelId="{0C0515DC-D512-41EC-8CA9-97C4A83A2A0A}" type="presParOf" srcId="{E6C833D1-59F1-44B2-B30F-26E89A468720}" destId="{7FCA151D-4702-461B-9EAB-E006C68A2B84}" srcOrd="1" destOrd="0" presId="urn:microsoft.com/office/officeart/2005/8/layout/vList5"/>
    <dgm:cxn modelId="{AB3ECAE2-F2BB-491F-8061-C46452A1FC13}" type="presParOf" srcId="{E6C833D1-59F1-44B2-B30F-26E89A468720}" destId="{524B121C-68F3-4830-BD8F-96A8D235C961}" srcOrd="2" destOrd="0" presId="urn:microsoft.com/office/officeart/2005/8/layout/vList5"/>
    <dgm:cxn modelId="{0307F218-7BAB-4452-ABBD-508085BC5125}" type="presParOf" srcId="{524B121C-68F3-4830-BD8F-96A8D235C961}" destId="{E4528D0B-7A59-4A1E-80B7-9252E82B1A15}" srcOrd="0" destOrd="0" presId="urn:microsoft.com/office/officeart/2005/8/layout/vList5"/>
    <dgm:cxn modelId="{A92DA5B1-B9B5-4C01-8AF7-FB7C8A3442D2}" type="presParOf" srcId="{524B121C-68F3-4830-BD8F-96A8D235C961}" destId="{38DADF0D-3DB2-438D-987A-DAE7E37D7B97}" srcOrd="1" destOrd="0" presId="urn:microsoft.com/office/officeart/2005/8/layout/vList5"/>
    <dgm:cxn modelId="{D0336B19-D5FC-43B2-BCA9-1D70BB989870}" type="presParOf" srcId="{E6C833D1-59F1-44B2-B30F-26E89A468720}" destId="{53331FF4-EE8D-452C-9876-3BF3DDDACAE1}" srcOrd="3" destOrd="0" presId="urn:microsoft.com/office/officeart/2005/8/layout/vList5"/>
    <dgm:cxn modelId="{C5A202C8-B1DD-4C2F-9B65-4C03B0ACCD30}" type="presParOf" srcId="{E6C833D1-59F1-44B2-B30F-26E89A468720}" destId="{0ED3EBF7-7E53-43CD-84BA-E0E5C7BA4AA9}" srcOrd="4" destOrd="0" presId="urn:microsoft.com/office/officeart/2005/8/layout/vList5"/>
    <dgm:cxn modelId="{51C60E28-EAE4-4FE7-9DA5-2EEEECDE3092}" type="presParOf" srcId="{0ED3EBF7-7E53-43CD-84BA-E0E5C7BA4AA9}" destId="{0EF70DC1-0A04-48C0-82D9-CD04095F4313}" srcOrd="0" destOrd="0" presId="urn:microsoft.com/office/officeart/2005/8/layout/vList5"/>
    <dgm:cxn modelId="{A05FCD0C-0326-4575-8ED7-0F8967D55B87}" type="presParOf" srcId="{0ED3EBF7-7E53-43CD-84BA-E0E5C7BA4AA9}" destId="{036CF738-5E80-4FAD-ABDD-225FE4E47EF7}"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F2E560-BBE8-4F53-A713-B5B29B1A3FCE}">
      <dsp:nvSpPr>
        <dsp:cNvPr id="0" name=""/>
        <dsp:cNvSpPr/>
      </dsp:nvSpPr>
      <dsp:spPr>
        <a:xfrm rot="5400000">
          <a:off x="3621405" y="-1293891"/>
          <a:ext cx="1047750" cy="3901440"/>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latin typeface="Times New Roman" panose="02020603050405020304" pitchFamily="18" charset="0"/>
              <a:cs typeface="Times New Roman" panose="02020603050405020304" pitchFamily="18" charset="0"/>
            </a:rPr>
            <a:t>Fever, swollen glands, sore throat</a:t>
          </a:r>
          <a:endParaRPr lang="en-US" sz="1900" kern="1200" dirty="0">
            <a:latin typeface="Times New Roman" panose="02020603050405020304" pitchFamily="18" charset="0"/>
            <a:cs typeface="Times New Roman" panose="02020603050405020304" pitchFamily="18" charset="0"/>
          </a:endParaRPr>
        </a:p>
        <a:p>
          <a:pPr marL="171450" lvl="1" indent="-171450" algn="l" defTabSz="844550">
            <a:lnSpc>
              <a:spcPct val="90000"/>
            </a:lnSpc>
            <a:spcBef>
              <a:spcPct val="0"/>
            </a:spcBef>
            <a:spcAft>
              <a:spcPct val="15000"/>
            </a:spcAft>
            <a:buChar char="••"/>
          </a:pPr>
          <a:r>
            <a:rPr lang="en-US" sz="1900" kern="1200" dirty="0" smtClean="0">
              <a:latin typeface="Times New Roman" panose="02020603050405020304" pitchFamily="18" charset="0"/>
              <a:cs typeface="Times New Roman" panose="02020603050405020304" pitchFamily="18" charset="0"/>
            </a:rPr>
            <a:t>Muscle and joint pain, headache </a:t>
          </a:r>
          <a:endParaRPr lang="en-US" sz="1900" kern="1200" dirty="0">
            <a:latin typeface="Times New Roman" panose="02020603050405020304" pitchFamily="18" charset="0"/>
            <a:cs typeface="Times New Roman" panose="02020603050405020304" pitchFamily="18" charset="0"/>
          </a:endParaRPr>
        </a:p>
      </dsp:txBody>
      <dsp:txXfrm rot="-5400000">
        <a:off x="2194561" y="184100"/>
        <a:ext cx="3850293" cy="945456"/>
      </dsp:txXfrm>
    </dsp:sp>
    <dsp:sp modelId="{E32B933F-1539-4DCF-A264-E04B9EE79729}">
      <dsp:nvSpPr>
        <dsp:cNvPr id="0" name=""/>
        <dsp:cNvSpPr/>
      </dsp:nvSpPr>
      <dsp:spPr>
        <a:xfrm>
          <a:off x="0" y="1984"/>
          <a:ext cx="2194560" cy="1309687"/>
        </a:xfrm>
        <a:prstGeom prst="roundRect">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lvl="0" algn="ctr" defTabSz="1200150">
            <a:lnSpc>
              <a:spcPct val="90000"/>
            </a:lnSpc>
            <a:spcBef>
              <a:spcPct val="0"/>
            </a:spcBef>
            <a:spcAft>
              <a:spcPct val="35000"/>
            </a:spcAft>
          </a:pPr>
          <a:r>
            <a:rPr lang="en-US" sz="2700" kern="1200" dirty="0" smtClean="0">
              <a:latin typeface="Times New Roman" panose="02020603050405020304" pitchFamily="18" charset="0"/>
              <a:cs typeface="Times New Roman" panose="02020603050405020304" pitchFamily="18" charset="0"/>
            </a:rPr>
            <a:t>Acute HIV infection stage </a:t>
          </a:r>
          <a:endParaRPr lang="en-US" sz="2700" kern="1200" dirty="0">
            <a:latin typeface="Times New Roman" panose="02020603050405020304" pitchFamily="18" charset="0"/>
            <a:cs typeface="Times New Roman" panose="02020603050405020304" pitchFamily="18" charset="0"/>
          </a:endParaRPr>
        </a:p>
      </dsp:txBody>
      <dsp:txXfrm>
        <a:off x="63934" y="65918"/>
        <a:ext cx="2066692" cy="1181819"/>
      </dsp:txXfrm>
    </dsp:sp>
    <dsp:sp modelId="{38DADF0D-3DB2-438D-987A-DAE7E37D7B97}">
      <dsp:nvSpPr>
        <dsp:cNvPr id="0" name=""/>
        <dsp:cNvSpPr/>
      </dsp:nvSpPr>
      <dsp:spPr>
        <a:xfrm rot="5400000">
          <a:off x="3621405" y="81279"/>
          <a:ext cx="1047750" cy="3901440"/>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latin typeface="Times New Roman" panose="02020603050405020304" pitchFamily="18" charset="0"/>
              <a:cs typeface="Times New Roman" panose="02020603050405020304" pitchFamily="18" charset="0"/>
            </a:rPr>
            <a:t>1-10 YEARS </a:t>
          </a:r>
          <a:endParaRPr lang="en-US" sz="1900" kern="1200" dirty="0">
            <a:latin typeface="Times New Roman" panose="02020603050405020304" pitchFamily="18" charset="0"/>
            <a:cs typeface="Times New Roman" panose="02020603050405020304" pitchFamily="18" charset="0"/>
          </a:endParaRPr>
        </a:p>
      </dsp:txBody>
      <dsp:txXfrm rot="-5400000">
        <a:off x="2194561" y="1559271"/>
        <a:ext cx="3850293" cy="945456"/>
      </dsp:txXfrm>
    </dsp:sp>
    <dsp:sp modelId="{E4528D0B-7A59-4A1E-80B7-9252E82B1A15}">
      <dsp:nvSpPr>
        <dsp:cNvPr id="0" name=""/>
        <dsp:cNvSpPr/>
      </dsp:nvSpPr>
      <dsp:spPr>
        <a:xfrm>
          <a:off x="0" y="1377156"/>
          <a:ext cx="2194560" cy="1309687"/>
        </a:xfrm>
        <a:prstGeom prst="roundRect">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lvl="0" algn="ctr" defTabSz="1200150">
            <a:lnSpc>
              <a:spcPct val="90000"/>
            </a:lnSpc>
            <a:spcBef>
              <a:spcPct val="0"/>
            </a:spcBef>
            <a:spcAft>
              <a:spcPct val="35000"/>
            </a:spcAft>
          </a:pPr>
          <a:r>
            <a:rPr lang="en-US" sz="2700" kern="1200" dirty="0" smtClean="0">
              <a:latin typeface="Times New Roman" panose="02020603050405020304" pitchFamily="18" charset="0"/>
              <a:cs typeface="Times New Roman" panose="02020603050405020304" pitchFamily="18" charset="0"/>
            </a:rPr>
            <a:t>Clinical latency </a:t>
          </a:r>
          <a:endParaRPr lang="en-US" sz="2700" kern="1200" dirty="0">
            <a:latin typeface="Times New Roman" panose="02020603050405020304" pitchFamily="18" charset="0"/>
            <a:cs typeface="Times New Roman" panose="02020603050405020304" pitchFamily="18" charset="0"/>
          </a:endParaRPr>
        </a:p>
      </dsp:txBody>
      <dsp:txXfrm>
        <a:off x="63934" y="1441090"/>
        <a:ext cx="2066692" cy="1181819"/>
      </dsp:txXfrm>
    </dsp:sp>
    <dsp:sp modelId="{036CF738-5E80-4FAD-ABDD-225FE4E47EF7}">
      <dsp:nvSpPr>
        <dsp:cNvPr id="0" name=""/>
        <dsp:cNvSpPr/>
      </dsp:nvSpPr>
      <dsp:spPr>
        <a:xfrm rot="5400000">
          <a:off x="3621405" y="1456451"/>
          <a:ext cx="1047750" cy="3901440"/>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b="0" i="0" kern="1200" dirty="0" smtClean="0">
              <a:latin typeface="Times New Roman" panose="02020603050405020304" pitchFamily="18" charset="0"/>
              <a:cs typeface="Times New Roman" panose="02020603050405020304" pitchFamily="18" charset="0"/>
            </a:rPr>
            <a:t>a person with HIV must have an AIDS-defining condition or have a CD4 count less than 200 cells/mm³</a:t>
          </a:r>
          <a:endParaRPr lang="en-US" sz="1900" kern="1200" dirty="0">
            <a:latin typeface="Times New Roman" panose="02020603050405020304" pitchFamily="18" charset="0"/>
            <a:cs typeface="Times New Roman" panose="02020603050405020304" pitchFamily="18" charset="0"/>
          </a:endParaRPr>
        </a:p>
      </dsp:txBody>
      <dsp:txXfrm rot="-5400000">
        <a:off x="2194561" y="2934443"/>
        <a:ext cx="3850293" cy="945456"/>
      </dsp:txXfrm>
    </dsp:sp>
    <dsp:sp modelId="{0EF70DC1-0A04-48C0-82D9-CD04095F4313}">
      <dsp:nvSpPr>
        <dsp:cNvPr id="0" name=""/>
        <dsp:cNvSpPr/>
      </dsp:nvSpPr>
      <dsp:spPr>
        <a:xfrm>
          <a:off x="0" y="2754312"/>
          <a:ext cx="2194560" cy="1309687"/>
        </a:xfrm>
        <a:prstGeom prst="roundRect">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lvl="0" algn="ctr" defTabSz="1200150">
            <a:lnSpc>
              <a:spcPct val="90000"/>
            </a:lnSpc>
            <a:spcBef>
              <a:spcPct val="0"/>
            </a:spcBef>
            <a:spcAft>
              <a:spcPct val="35000"/>
            </a:spcAft>
          </a:pPr>
          <a:r>
            <a:rPr lang="en-US" sz="2700" kern="1200" dirty="0" smtClean="0">
              <a:latin typeface="Times New Roman" panose="02020603050405020304" pitchFamily="18" charset="0"/>
              <a:cs typeface="Times New Roman" panose="02020603050405020304" pitchFamily="18" charset="0"/>
            </a:rPr>
            <a:t>AIDS</a:t>
          </a:r>
          <a:endParaRPr lang="en-US" sz="2700" kern="1200" dirty="0">
            <a:latin typeface="Times New Roman" panose="02020603050405020304" pitchFamily="18" charset="0"/>
            <a:cs typeface="Times New Roman" panose="02020603050405020304" pitchFamily="18" charset="0"/>
          </a:endParaRPr>
        </a:p>
      </dsp:txBody>
      <dsp:txXfrm>
        <a:off x="63934" y="2818246"/>
        <a:ext cx="2066692" cy="1181819"/>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jpeg>
</file>

<file path=ppt/media/image11.jpeg>
</file>

<file path=ppt/media/image12.png>
</file>

<file path=ppt/media/image13.jpe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jpeg>
</file>

<file path=ppt/media/image7.jpeg>
</file>

<file path=ppt/media/image8.pn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A8370D20-CA77-48E9-B092-0EDBDC6ACB7F}" type="datetimeFigureOut">
              <a:rPr lang="en-US" smtClean="0"/>
              <a:t>19-Oct-21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7F0ABE-6A8B-4B79-AACE-C73D4E21953B}" type="slidenum">
              <a:rPr lang="en-US" smtClean="0"/>
              <a:t>‹#›</a:t>
            </a:fld>
            <a:endParaRPr lang="en-US"/>
          </a:p>
        </p:txBody>
      </p:sp>
    </p:spTree>
    <p:extLst>
      <p:ext uri="{BB962C8B-B14F-4D97-AF65-F5344CB8AC3E}">
        <p14:creationId xmlns:p14="http://schemas.microsoft.com/office/powerpoint/2010/main" val="13677882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8370D20-CA77-48E9-B092-0EDBDC6ACB7F}" type="datetimeFigureOut">
              <a:rPr lang="en-US" smtClean="0"/>
              <a:t>19-Oct-21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7F0ABE-6A8B-4B79-AACE-C73D4E21953B}" type="slidenum">
              <a:rPr lang="en-US" smtClean="0"/>
              <a:t>‹#›</a:t>
            </a:fld>
            <a:endParaRPr lang="en-US"/>
          </a:p>
        </p:txBody>
      </p:sp>
    </p:spTree>
    <p:extLst>
      <p:ext uri="{BB962C8B-B14F-4D97-AF65-F5344CB8AC3E}">
        <p14:creationId xmlns:p14="http://schemas.microsoft.com/office/powerpoint/2010/main" val="4142955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8370D20-CA77-48E9-B092-0EDBDC6ACB7F}" type="datetimeFigureOut">
              <a:rPr lang="en-US" smtClean="0"/>
              <a:t>19-Oct-21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7F0ABE-6A8B-4B79-AACE-C73D4E21953B}" type="slidenum">
              <a:rPr lang="en-US" smtClean="0"/>
              <a:t>‹#›</a:t>
            </a:fld>
            <a:endParaRPr lang="en-US"/>
          </a:p>
        </p:txBody>
      </p:sp>
    </p:spTree>
    <p:extLst>
      <p:ext uri="{BB962C8B-B14F-4D97-AF65-F5344CB8AC3E}">
        <p14:creationId xmlns:p14="http://schemas.microsoft.com/office/powerpoint/2010/main" val="3202014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8370D20-CA77-48E9-B092-0EDBDC6ACB7F}" type="datetimeFigureOut">
              <a:rPr lang="en-US" smtClean="0"/>
              <a:t>19-Oct-21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7F0ABE-6A8B-4B79-AACE-C73D4E21953B}" type="slidenum">
              <a:rPr lang="en-US" smtClean="0"/>
              <a:t>‹#›</a:t>
            </a:fld>
            <a:endParaRPr lang="en-US"/>
          </a:p>
        </p:txBody>
      </p:sp>
    </p:spTree>
    <p:extLst>
      <p:ext uri="{BB962C8B-B14F-4D97-AF65-F5344CB8AC3E}">
        <p14:creationId xmlns:p14="http://schemas.microsoft.com/office/powerpoint/2010/main" val="9015361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8370D20-CA77-48E9-B092-0EDBDC6ACB7F}" type="datetimeFigureOut">
              <a:rPr lang="en-US" smtClean="0"/>
              <a:t>19-Oct-21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7F0ABE-6A8B-4B79-AACE-C73D4E21953B}" type="slidenum">
              <a:rPr lang="en-US" smtClean="0"/>
              <a:t>‹#›</a:t>
            </a:fld>
            <a:endParaRPr lang="en-US"/>
          </a:p>
        </p:txBody>
      </p:sp>
    </p:spTree>
    <p:extLst>
      <p:ext uri="{BB962C8B-B14F-4D97-AF65-F5344CB8AC3E}">
        <p14:creationId xmlns:p14="http://schemas.microsoft.com/office/powerpoint/2010/main" val="7734306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8370D20-CA77-48E9-B092-0EDBDC6ACB7F}" type="datetimeFigureOut">
              <a:rPr lang="en-US" smtClean="0"/>
              <a:t>19-Oct-21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7F0ABE-6A8B-4B79-AACE-C73D4E21953B}" type="slidenum">
              <a:rPr lang="en-US" smtClean="0"/>
              <a:t>‹#›</a:t>
            </a:fld>
            <a:endParaRPr lang="en-US"/>
          </a:p>
        </p:txBody>
      </p:sp>
    </p:spTree>
    <p:extLst>
      <p:ext uri="{BB962C8B-B14F-4D97-AF65-F5344CB8AC3E}">
        <p14:creationId xmlns:p14="http://schemas.microsoft.com/office/powerpoint/2010/main" val="3331592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8370D20-CA77-48E9-B092-0EDBDC6ACB7F}" type="datetimeFigureOut">
              <a:rPr lang="en-US" smtClean="0"/>
              <a:t>19-Oct-21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7F0ABE-6A8B-4B79-AACE-C73D4E21953B}" type="slidenum">
              <a:rPr lang="en-US" smtClean="0"/>
              <a:t>‹#›</a:t>
            </a:fld>
            <a:endParaRPr lang="en-US"/>
          </a:p>
        </p:txBody>
      </p:sp>
    </p:spTree>
    <p:extLst>
      <p:ext uri="{BB962C8B-B14F-4D97-AF65-F5344CB8AC3E}">
        <p14:creationId xmlns:p14="http://schemas.microsoft.com/office/powerpoint/2010/main" val="1594825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8370D20-CA77-48E9-B092-0EDBDC6ACB7F}" type="datetimeFigureOut">
              <a:rPr lang="en-US" smtClean="0"/>
              <a:t>19-Oct-21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7F0ABE-6A8B-4B79-AACE-C73D4E21953B}" type="slidenum">
              <a:rPr lang="en-US" smtClean="0"/>
              <a:t>‹#›</a:t>
            </a:fld>
            <a:endParaRPr lang="en-US"/>
          </a:p>
        </p:txBody>
      </p:sp>
    </p:spTree>
    <p:extLst>
      <p:ext uri="{BB962C8B-B14F-4D97-AF65-F5344CB8AC3E}">
        <p14:creationId xmlns:p14="http://schemas.microsoft.com/office/powerpoint/2010/main" val="19585994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370D20-CA77-48E9-B092-0EDBDC6ACB7F}" type="datetimeFigureOut">
              <a:rPr lang="en-US" smtClean="0"/>
              <a:t>19-Oct-21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7F0ABE-6A8B-4B79-AACE-C73D4E21953B}" type="slidenum">
              <a:rPr lang="en-US" smtClean="0"/>
              <a:t>‹#›</a:t>
            </a:fld>
            <a:endParaRPr lang="en-US"/>
          </a:p>
        </p:txBody>
      </p:sp>
    </p:spTree>
    <p:extLst>
      <p:ext uri="{BB962C8B-B14F-4D97-AF65-F5344CB8AC3E}">
        <p14:creationId xmlns:p14="http://schemas.microsoft.com/office/powerpoint/2010/main" val="1033462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370D20-CA77-48E9-B092-0EDBDC6ACB7F}" type="datetimeFigureOut">
              <a:rPr lang="en-US" smtClean="0"/>
              <a:t>19-Oct-21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7F0ABE-6A8B-4B79-AACE-C73D4E21953B}" type="slidenum">
              <a:rPr lang="en-US" smtClean="0"/>
              <a:t>‹#›</a:t>
            </a:fld>
            <a:endParaRPr lang="en-US"/>
          </a:p>
        </p:txBody>
      </p:sp>
    </p:spTree>
    <p:extLst>
      <p:ext uri="{BB962C8B-B14F-4D97-AF65-F5344CB8AC3E}">
        <p14:creationId xmlns:p14="http://schemas.microsoft.com/office/powerpoint/2010/main" val="2492779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370D20-CA77-48E9-B092-0EDBDC6ACB7F}" type="datetimeFigureOut">
              <a:rPr lang="en-US" smtClean="0"/>
              <a:t>19-Oct-21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7F0ABE-6A8B-4B79-AACE-C73D4E21953B}" type="slidenum">
              <a:rPr lang="en-US" smtClean="0"/>
              <a:t>‹#›</a:t>
            </a:fld>
            <a:endParaRPr lang="en-US"/>
          </a:p>
        </p:txBody>
      </p:sp>
    </p:spTree>
    <p:extLst>
      <p:ext uri="{BB962C8B-B14F-4D97-AF65-F5344CB8AC3E}">
        <p14:creationId xmlns:p14="http://schemas.microsoft.com/office/powerpoint/2010/main" val="4025522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370D20-CA77-48E9-B092-0EDBDC6ACB7F}" type="datetimeFigureOut">
              <a:rPr lang="en-US" smtClean="0"/>
              <a:t>19-Oct-21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7F0ABE-6A8B-4B79-AACE-C73D4E21953B}" type="slidenum">
              <a:rPr lang="en-US" smtClean="0"/>
              <a:t>‹#›</a:t>
            </a:fld>
            <a:endParaRPr lang="en-US"/>
          </a:p>
        </p:txBody>
      </p:sp>
    </p:spTree>
    <p:extLst>
      <p:ext uri="{BB962C8B-B14F-4D97-AF65-F5344CB8AC3E}">
        <p14:creationId xmlns:p14="http://schemas.microsoft.com/office/powerpoint/2010/main" val="26470618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aidsinfo.nih.gov/understanding-hiv-aids/glossary/347/immune-system/"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gif"/><Relationship Id="rId1" Type="http://schemas.openxmlformats.org/officeDocument/2006/relationships/slideLayout" Target="../slideLayouts/slideLayout4.xml"/><Relationship Id="rId4" Type="http://schemas.openxmlformats.org/officeDocument/2006/relationships/image" Target="../media/image17.jpeg"/></Relationships>
</file>

<file path=ppt/slides/_rels/slide26.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9.gif"/><Relationship Id="rId5" Type="http://schemas.openxmlformats.org/officeDocument/2006/relationships/image" Target="../media/image1.gif"/><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72239"/>
            <a:ext cx="7772400" cy="3137724"/>
          </a:xfrm>
        </p:spPr>
        <p:txBody>
          <a:bodyPr/>
          <a:lstStyle/>
          <a:p>
            <a:r>
              <a:rPr lang="en-US" dirty="0" smtClean="0"/>
              <a:t> </a:t>
            </a:r>
            <a:endParaRPr lang="en-US" dirty="0"/>
          </a:p>
        </p:txBody>
      </p:sp>
      <p:sp>
        <p:nvSpPr>
          <p:cNvPr id="3" name="Subtitle 2"/>
          <p:cNvSpPr>
            <a:spLocks noGrp="1"/>
          </p:cNvSpPr>
          <p:nvPr>
            <p:ph type="subTitle" idx="1"/>
          </p:nvPr>
        </p:nvSpPr>
        <p:spPr>
          <a:xfrm>
            <a:off x="1783861" y="4735268"/>
            <a:ext cx="6858000" cy="1655762"/>
          </a:xfrm>
        </p:spPr>
        <p:txBody>
          <a:bodyPr/>
          <a:lstStyle/>
          <a:p>
            <a:pPr lvl="0" algn="r" latinLnBrk="1">
              <a:lnSpc>
                <a:spcPct val="100000"/>
              </a:lnSpc>
              <a:spcBef>
                <a:spcPts val="0"/>
              </a:spcBef>
              <a:defRPr/>
            </a:pPr>
            <a:r>
              <a:rPr lang="en-US" altLang="ko-KR" b="1" dirty="0">
                <a:latin typeface="Times New Roman" panose="02020603050405020304" pitchFamily="18" charset="0"/>
                <a:cs typeface="Times New Roman" panose="02020603050405020304" pitchFamily="18" charset="0"/>
              </a:rPr>
              <a:t>DR. Afrin Ahmed Clara (</a:t>
            </a:r>
            <a:r>
              <a:rPr lang="en-US" altLang="ko-KR" b="1" dirty="0" err="1">
                <a:latin typeface="Times New Roman" panose="02020603050405020304" pitchFamily="18" charset="0"/>
                <a:cs typeface="Times New Roman" panose="02020603050405020304" pitchFamily="18" charset="0"/>
              </a:rPr>
              <a:t>AfC</a:t>
            </a:r>
            <a:r>
              <a:rPr lang="en-US" altLang="ko-KR" sz="1400" b="1" dirty="0">
                <a:latin typeface="Times New Roman" panose="02020603050405020304" pitchFamily="18" charset="0"/>
                <a:cs typeface="Times New Roman" panose="02020603050405020304" pitchFamily="18" charset="0"/>
              </a:rPr>
              <a:t>)</a:t>
            </a:r>
            <a:br>
              <a:rPr lang="en-US" altLang="ko-KR" sz="1400" b="1" dirty="0">
                <a:latin typeface="Times New Roman" panose="02020603050405020304" pitchFamily="18" charset="0"/>
                <a:cs typeface="Times New Roman" panose="02020603050405020304" pitchFamily="18" charset="0"/>
              </a:rPr>
            </a:br>
            <a:r>
              <a:rPr lang="en-US" altLang="ko-KR" sz="1400" b="1" dirty="0">
                <a:latin typeface="Times New Roman" panose="02020603050405020304" pitchFamily="18" charset="0"/>
                <a:cs typeface="Times New Roman" panose="02020603050405020304" pitchFamily="18" charset="0"/>
              </a:rPr>
              <a:t>SENIOR LECTURER,</a:t>
            </a:r>
            <a:br>
              <a:rPr lang="en-US" altLang="ko-KR" sz="1400" b="1" dirty="0">
                <a:latin typeface="Times New Roman" panose="02020603050405020304" pitchFamily="18" charset="0"/>
                <a:cs typeface="Times New Roman" panose="02020603050405020304" pitchFamily="18" charset="0"/>
              </a:rPr>
            </a:br>
            <a:r>
              <a:rPr lang="en-US" altLang="ko-KR" sz="1400" b="1" dirty="0">
                <a:latin typeface="Times New Roman" panose="02020603050405020304" pitchFamily="18" charset="0"/>
                <a:cs typeface="Times New Roman" panose="02020603050405020304" pitchFamily="18" charset="0"/>
              </a:rPr>
              <a:t>DEPARTMENT OF PUBLIC HEALTH </a:t>
            </a:r>
            <a:br>
              <a:rPr lang="en-US" altLang="ko-KR" sz="1400" b="1" dirty="0">
                <a:latin typeface="Times New Roman" panose="02020603050405020304" pitchFamily="18" charset="0"/>
                <a:cs typeface="Times New Roman" panose="02020603050405020304" pitchFamily="18" charset="0"/>
              </a:rPr>
            </a:br>
            <a:r>
              <a:rPr lang="en-US" altLang="ko-KR" sz="1400" b="1" dirty="0">
                <a:latin typeface="Times New Roman" panose="02020603050405020304" pitchFamily="18" charset="0"/>
                <a:cs typeface="Times New Roman" panose="02020603050405020304" pitchFamily="18" charset="0"/>
              </a:rPr>
              <a:t>SCHOOL OF HEALTH AND LIFE SCIENCE</a:t>
            </a:r>
            <a:br>
              <a:rPr lang="en-US" altLang="ko-KR" sz="1400" b="1" dirty="0">
                <a:latin typeface="Times New Roman" panose="02020603050405020304" pitchFamily="18" charset="0"/>
                <a:cs typeface="Times New Roman" panose="02020603050405020304" pitchFamily="18" charset="0"/>
              </a:rPr>
            </a:br>
            <a:r>
              <a:rPr lang="en-US" altLang="ko-KR" sz="1400" b="1" dirty="0">
                <a:latin typeface="Times New Roman" panose="02020603050405020304" pitchFamily="18" charset="0"/>
                <a:cs typeface="Times New Roman" panose="02020603050405020304" pitchFamily="18" charset="0"/>
              </a:rPr>
              <a:t>NORTH SOUTH UNIVERSITY</a:t>
            </a:r>
          </a:p>
          <a:p>
            <a:pPr lvl="0"/>
            <a:endParaRPr lang="en-US" sz="1400" dirty="0">
              <a:solidFill>
                <a:srgbClr val="0070C0"/>
              </a:solidFill>
              <a:latin typeface="Times New Roman" panose="02020603050405020304" pitchFamily="18" charset="0"/>
              <a:cs typeface="Times New Roman" panose="02020603050405020304" pitchFamily="18" charset="0"/>
            </a:endParaRPr>
          </a:p>
          <a:p>
            <a:endParaRPr lang="en-US" dirty="0"/>
          </a:p>
        </p:txBody>
      </p:sp>
      <p:pic>
        <p:nvPicPr>
          <p:cNvPr id="5" name="Picture 4"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1101969" y="508000"/>
            <a:ext cx="6674339" cy="3789532"/>
          </a:xfrm>
          <a:prstGeom prst="rect">
            <a:avLst/>
          </a:prstGeom>
          <a:noFill/>
          <a:ln>
            <a:noFill/>
          </a:ln>
        </p:spPr>
      </p:pic>
      <p:sp>
        <p:nvSpPr>
          <p:cNvPr id="6" name="TextBox 5"/>
          <p:cNvSpPr txBox="1"/>
          <p:nvPr/>
        </p:nvSpPr>
        <p:spPr>
          <a:xfrm>
            <a:off x="1711569" y="3528435"/>
            <a:ext cx="5720861" cy="923330"/>
          </a:xfrm>
          <a:prstGeom prst="rect">
            <a:avLst/>
          </a:prstGeom>
          <a:noFill/>
        </p:spPr>
        <p:txBody>
          <a:bodyPr wrap="square" rtlCol="0">
            <a:spAutoFit/>
          </a:bodyPr>
          <a:lstStyle/>
          <a:p>
            <a:r>
              <a:rPr lang="en-US" sz="5400" dirty="0" smtClean="0">
                <a:latin typeface="Times New Roman" panose="02020603050405020304" pitchFamily="18" charset="0"/>
                <a:cs typeface="Times New Roman" panose="02020603050405020304" pitchFamily="18" charset="0"/>
              </a:rPr>
              <a:t>HIV/AIDS</a:t>
            </a:r>
            <a:endParaRPr lang="en-US" sz="5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32626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When to do HIV test?</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nSpc>
                <a:spcPct val="150000"/>
              </a:lnSpc>
              <a:buFont typeface="Wingdings" panose="05000000000000000000" pitchFamily="2" charset="2"/>
              <a:buChar char="Ø"/>
            </a:pPr>
            <a:r>
              <a:rPr lang="en-US" b="1" dirty="0">
                <a:solidFill>
                  <a:srgbClr val="FF0000"/>
                </a:solidFill>
                <a:latin typeface="Times New Roman" panose="02020603050405020304" pitchFamily="18" charset="0"/>
                <a:cs typeface="Times New Roman" panose="02020603050405020304" pitchFamily="18" charset="0"/>
              </a:rPr>
              <a:t>The window period is time between HIV infection and the point when the test will give an accurate </a:t>
            </a:r>
            <a:r>
              <a:rPr lang="en-US" b="1" dirty="0" smtClean="0">
                <a:solidFill>
                  <a:srgbClr val="FF0000"/>
                </a:solidFill>
                <a:latin typeface="Times New Roman" panose="02020603050405020304" pitchFamily="18" charset="0"/>
                <a:cs typeface="Times New Roman" panose="02020603050405020304" pitchFamily="18" charset="0"/>
              </a:rPr>
              <a:t>result</a:t>
            </a:r>
            <a:endParaRPr lang="en-US" dirty="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During the window period a person can have HIV and be very infectious but still test HIV </a:t>
            </a:r>
            <a:r>
              <a:rPr lang="en-US" dirty="0" smtClean="0">
                <a:latin typeface="Times New Roman" panose="02020603050405020304" pitchFamily="18" charset="0"/>
                <a:cs typeface="Times New Roman" panose="02020603050405020304" pitchFamily="18" charset="0"/>
              </a:rPr>
              <a:t>negative</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17667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These three types of diagnostic tests are used to detect HIV:</a:t>
            </a:r>
          </a:p>
        </p:txBody>
      </p:sp>
      <p:sp>
        <p:nvSpPr>
          <p:cNvPr id="3" name="Content Placeholder 2"/>
          <p:cNvSpPr>
            <a:spLocks noGrp="1"/>
          </p:cNvSpPr>
          <p:nvPr>
            <p:ph idx="1"/>
          </p:nvPr>
        </p:nvSpPr>
        <p:spPr/>
        <p:txBody>
          <a:bodyPr>
            <a:normAutofit lnSpcReduction="10000"/>
          </a:bodyPr>
          <a:lstStyle/>
          <a:p>
            <a:pPr>
              <a:lnSpc>
                <a:spcPct val="150000"/>
              </a:lnSpc>
            </a:pPr>
            <a:r>
              <a:rPr lang="en-US" b="1" dirty="0">
                <a:latin typeface="Times New Roman" panose="02020603050405020304" pitchFamily="18" charset="0"/>
                <a:cs typeface="Times New Roman" panose="02020603050405020304" pitchFamily="18" charset="0"/>
              </a:rPr>
              <a:t>Antibody test.</a:t>
            </a:r>
            <a:r>
              <a:rPr lang="en-US" dirty="0">
                <a:latin typeface="Times New Roman" panose="02020603050405020304" pitchFamily="18" charset="0"/>
                <a:cs typeface="Times New Roman" panose="02020603050405020304" pitchFamily="18" charset="0"/>
              </a:rPr>
              <a:t> This test looks for the presence of HIV antibodies, or proteins that the body produces when an HIV infection is developing. Most HIV rapid tests and HIV home tests use antibody detection. A blood draw, finger prick, or oral swab may be used for this test</a:t>
            </a:r>
            <a:r>
              <a:rPr lang="en-US" dirty="0" smtClean="0">
                <a:latin typeface="Times New Roman" panose="02020603050405020304" pitchFamily="18" charset="0"/>
                <a:cs typeface="Times New Roman" panose="02020603050405020304" pitchFamily="18" charset="0"/>
              </a:rPr>
              <a:t>.[ 23-90 days after an exposure]</a:t>
            </a:r>
            <a:endParaRPr lang="en-US" dirty="0">
              <a:latin typeface="Times New Roman" panose="02020603050405020304" pitchFamily="18" charset="0"/>
              <a:cs typeface="Times New Roman" panose="02020603050405020304" pitchFamily="18" charset="0"/>
            </a:endParaRPr>
          </a:p>
          <a:p>
            <a:pPr>
              <a:lnSpc>
                <a:spcPct val="150000"/>
              </a:lnSpc>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93236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2970" y="893118"/>
            <a:ext cx="7886700" cy="4351338"/>
          </a:xfrm>
        </p:spPr>
        <p:txBody>
          <a:bodyPr>
            <a:normAutofit lnSpcReduction="10000"/>
          </a:bodyPr>
          <a:lstStyle/>
          <a:p>
            <a:pPr>
              <a:lnSpc>
                <a:spcPct val="150000"/>
              </a:lnSpc>
            </a:pPr>
            <a:r>
              <a:rPr lang="en-US" b="1" dirty="0">
                <a:latin typeface="Times New Roman" panose="02020603050405020304" pitchFamily="18" charset="0"/>
                <a:cs typeface="Times New Roman" panose="02020603050405020304" pitchFamily="18" charset="0"/>
              </a:rPr>
              <a:t>Antigen/antibody tests.</a:t>
            </a:r>
            <a:r>
              <a:rPr lang="en-US" dirty="0">
                <a:latin typeface="Times New Roman" panose="02020603050405020304" pitchFamily="18" charset="0"/>
                <a:cs typeface="Times New Roman" panose="02020603050405020304" pitchFamily="18" charset="0"/>
              </a:rPr>
              <a:t> Antigens are substances that trigger the immune system when the HIV virus is in the acute infection stage. Antigens are released before antibodies are developed, so this type may be used for earlier detection. This test can also use a blood draw, finger prick, or oral swab</a:t>
            </a:r>
            <a:r>
              <a:rPr lang="en-US" dirty="0" smtClean="0">
                <a:latin typeface="Times New Roman" panose="02020603050405020304" pitchFamily="18" charset="0"/>
                <a:cs typeface="Times New Roman" panose="02020603050405020304" pitchFamily="18" charset="0"/>
              </a:rPr>
              <a:t>.[ 18 -90 days after an exposure]</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9391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64864" y="947439"/>
            <a:ext cx="7886700" cy="4351338"/>
          </a:xfrm>
        </p:spPr>
        <p:txBody>
          <a:bodyPr>
            <a:normAutofit fontScale="85000" lnSpcReduction="10000"/>
          </a:bodyPr>
          <a:lstStyle/>
          <a:p>
            <a:pPr>
              <a:lnSpc>
                <a:spcPct val="150000"/>
              </a:lnSpc>
            </a:pPr>
            <a:r>
              <a:rPr lang="en-US" b="1" dirty="0">
                <a:latin typeface="Times New Roman" panose="02020603050405020304" pitchFamily="18" charset="0"/>
                <a:cs typeface="Times New Roman" panose="02020603050405020304" pitchFamily="18" charset="0"/>
              </a:rPr>
              <a:t>Nucleic acid </a:t>
            </a:r>
            <a:r>
              <a:rPr lang="en-US" b="1" dirty="0" smtClean="0">
                <a:latin typeface="Times New Roman" panose="02020603050405020304" pitchFamily="18" charset="0"/>
                <a:cs typeface="Times New Roman" panose="02020603050405020304" pitchFamily="18" charset="0"/>
              </a:rPr>
              <a:t>amplification test </a:t>
            </a:r>
            <a:r>
              <a:rPr lang="en-US" b="1" dirty="0">
                <a:latin typeface="Times New Roman" panose="02020603050405020304" pitchFamily="18" charset="0"/>
                <a:cs typeface="Times New Roman" panose="02020603050405020304" pitchFamily="18" charset="0"/>
              </a:rPr>
              <a:t>(</a:t>
            </a:r>
            <a:r>
              <a:rPr lang="en-US" b="1" dirty="0" smtClean="0">
                <a:latin typeface="Times New Roman" panose="02020603050405020304" pitchFamily="18" charset="0"/>
                <a:cs typeface="Times New Roman" panose="02020603050405020304" pitchFamily="18" charset="0"/>
              </a:rPr>
              <a:t>NAAT</a:t>
            </a:r>
            <a:r>
              <a:rPr lang="en-US" b="1"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An expensive option, a NAT can search for the virus genetic material itself in blood samples. This test is typically saved for confirming a positive diagnosis or for people with a high risk of exposure or several known risk factors. A NAT typically uses a blood sample or an oral swab taken from the inside of the cheek</a:t>
            </a:r>
            <a:r>
              <a:rPr lang="en-US" dirty="0" smtClean="0">
                <a:latin typeface="Times New Roman" panose="02020603050405020304" pitchFamily="18" charset="0"/>
                <a:cs typeface="Times New Roman" panose="02020603050405020304" pitchFamily="18" charset="0"/>
              </a:rPr>
              <a:t>. [10-33 days after exposure</a:t>
            </a:r>
            <a:r>
              <a:rPr lang="en-US" dirty="0" smtClean="0">
                <a:latin typeface="Times New Roman" panose="02020603050405020304" pitchFamily="18" charset="0"/>
                <a:cs typeface="Times New Roman" panose="02020603050405020304" pitchFamily="18" charset="0"/>
              </a:rPr>
              <a:t>]</a:t>
            </a:r>
          </a:p>
          <a:p>
            <a:pPr>
              <a:lnSpc>
                <a:spcPct val="150000"/>
              </a:lnSpc>
            </a:pPr>
            <a:r>
              <a:rPr lang="en-US" dirty="0" smtClean="0">
                <a:latin typeface="Times New Roman" panose="02020603050405020304" pitchFamily="18" charset="0"/>
                <a:cs typeface="Times New Roman" panose="02020603050405020304" pitchFamily="18" charset="0"/>
              </a:rPr>
              <a:t>RNA PCR- 3 Days to 4 weeks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871213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424873"/>
            <a:ext cx="7886700" cy="5752090"/>
          </a:xfrm>
        </p:spPr>
        <p:txBody>
          <a:bodyPr>
            <a:normAutofit lnSpcReduction="10000"/>
          </a:bodyPr>
          <a:lstStyle/>
          <a:p>
            <a:pPr fontAlgn="base">
              <a:lnSpc>
                <a:spcPct val="150000"/>
              </a:lnSpc>
            </a:pPr>
            <a:r>
              <a:rPr lang="en-US" sz="2000" b="1" dirty="0">
                <a:latin typeface="Times New Roman" panose="02020603050405020304" pitchFamily="18" charset="0"/>
                <a:cs typeface="Times New Roman" panose="02020603050405020304" pitchFamily="18" charset="0"/>
              </a:rPr>
              <a:t>What does this mean for me?</a:t>
            </a:r>
            <a:endParaRPr lang="en-US" sz="2000" dirty="0">
              <a:latin typeface="Times New Roman" panose="02020603050405020304" pitchFamily="18" charset="0"/>
              <a:cs typeface="Times New Roman" panose="02020603050405020304" pitchFamily="18" charset="0"/>
            </a:endParaRPr>
          </a:p>
          <a:p>
            <a:pPr fontAlgn="base">
              <a:lnSpc>
                <a:spcPct val="150000"/>
              </a:lnSpc>
            </a:pPr>
            <a:r>
              <a:rPr lang="en-US" sz="2000" b="1" dirty="0">
                <a:latin typeface="Times New Roman" panose="02020603050405020304" pitchFamily="18" charset="0"/>
                <a:cs typeface="Times New Roman" panose="02020603050405020304" pitchFamily="18" charset="0"/>
              </a:rPr>
              <a:t>For most people, the best time to test is 3 weeks after having unprotected (</a:t>
            </a:r>
            <a:r>
              <a:rPr lang="en-US" sz="2000" b="1" dirty="0" err="1">
                <a:latin typeface="Times New Roman" panose="02020603050405020304" pitchFamily="18" charset="0"/>
                <a:cs typeface="Times New Roman" panose="02020603050405020304" pitchFamily="18" charset="0"/>
              </a:rPr>
              <a:t>condomless</a:t>
            </a:r>
            <a:r>
              <a:rPr lang="en-US" sz="2000" b="1" dirty="0">
                <a:latin typeface="Times New Roman" panose="02020603050405020304" pitchFamily="18" charset="0"/>
                <a:cs typeface="Times New Roman" panose="02020603050405020304" pitchFamily="18" charset="0"/>
              </a:rPr>
              <a:t>) sex with a new partner. </a:t>
            </a:r>
            <a:r>
              <a:rPr lang="en-US" sz="2000" dirty="0">
                <a:latin typeface="Times New Roman" panose="02020603050405020304" pitchFamily="18" charset="0"/>
                <a:cs typeface="Times New Roman" panose="02020603050405020304" pitchFamily="18" charset="0"/>
              </a:rPr>
              <a:t>If the test is negative, there is a good chance you do not have HIV from that sexual contact.</a:t>
            </a:r>
          </a:p>
          <a:p>
            <a:pPr fontAlgn="base">
              <a:lnSpc>
                <a:spcPct val="150000"/>
              </a:lnSpc>
            </a:pPr>
            <a:r>
              <a:rPr lang="en-US" sz="2000" dirty="0">
                <a:latin typeface="Times New Roman" panose="02020603050405020304" pitchFamily="18" charset="0"/>
                <a:cs typeface="Times New Roman" panose="02020603050405020304" pitchFamily="18" charset="0"/>
              </a:rPr>
              <a:t>If you test at 6 weeks after having unprotected (</a:t>
            </a:r>
            <a:r>
              <a:rPr lang="en-US" sz="2000" dirty="0" err="1">
                <a:latin typeface="Times New Roman" panose="02020603050405020304" pitchFamily="18" charset="0"/>
                <a:cs typeface="Times New Roman" panose="02020603050405020304" pitchFamily="18" charset="0"/>
              </a:rPr>
              <a:t>condomless</a:t>
            </a:r>
            <a:r>
              <a:rPr lang="en-US" sz="2000" dirty="0">
                <a:latin typeface="Times New Roman" panose="02020603050405020304" pitchFamily="18" charset="0"/>
                <a:cs typeface="Times New Roman" panose="02020603050405020304" pitchFamily="18" charset="0"/>
              </a:rPr>
              <a:t>) sex with a new partner, and that test is negative, there is a 99% chance you do not have HIV from that sexual exposure.</a:t>
            </a:r>
          </a:p>
          <a:p>
            <a:pPr fontAlgn="base">
              <a:lnSpc>
                <a:spcPct val="150000"/>
              </a:lnSpc>
            </a:pPr>
            <a:r>
              <a:rPr lang="en-US" sz="2000" dirty="0">
                <a:latin typeface="Times New Roman" panose="02020603050405020304" pitchFamily="18" charset="0"/>
                <a:cs typeface="Times New Roman" panose="02020603050405020304" pitchFamily="18" charset="0"/>
              </a:rPr>
              <a:t>With any HIV test, you should test again at 3 months to be sure.</a:t>
            </a:r>
          </a:p>
          <a:p>
            <a:pPr fontAlgn="base">
              <a:lnSpc>
                <a:spcPct val="150000"/>
              </a:lnSpc>
            </a:pPr>
            <a:r>
              <a:rPr lang="en-US" sz="2000" dirty="0">
                <a:latin typeface="Times New Roman" panose="02020603050405020304" pitchFamily="18" charset="0"/>
                <a:cs typeface="Times New Roman" panose="02020603050405020304" pitchFamily="18" charset="0"/>
              </a:rPr>
              <a:t>Because HIV and other sexually transmitted infection (STI) rates are high in gay, bisexual and other men who have sex with men, routine screening every 3 months is recommended.</a:t>
            </a:r>
          </a:p>
          <a:p>
            <a:pPr>
              <a:lnSpc>
                <a:spcPct val="150000"/>
              </a:lnSpc>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7820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392615" y="158352"/>
            <a:ext cx="3560373" cy="3017782"/>
          </a:xfrm>
          <a:prstGeom prst="rect">
            <a:avLst/>
          </a:prstGeom>
        </p:spPr>
      </p:pic>
      <p:sp>
        <p:nvSpPr>
          <p:cNvPr id="3" name="Content Placeholder 2"/>
          <p:cNvSpPr>
            <a:spLocks noGrp="1"/>
          </p:cNvSpPr>
          <p:nvPr>
            <p:ph idx="1"/>
          </p:nvPr>
        </p:nvSpPr>
        <p:spPr>
          <a:xfrm>
            <a:off x="628650" y="307818"/>
            <a:ext cx="7886700" cy="5892591"/>
          </a:xfrm>
        </p:spPr>
        <p:txBody>
          <a:bodyPr>
            <a:normAutofit/>
          </a:bodyPr>
          <a:lstStyle/>
          <a:p>
            <a:pPr>
              <a:lnSpc>
                <a:spcPct val="150000"/>
              </a:lnSpc>
            </a:pPr>
            <a:r>
              <a:rPr lang="en-US" sz="2400" dirty="0" smtClean="0">
                <a:solidFill>
                  <a:srgbClr val="FF3300"/>
                </a:solidFill>
                <a:latin typeface="Times New Roman" panose="02020603050405020304" pitchFamily="18" charset="0"/>
                <a:cs typeface="Times New Roman" panose="02020603050405020304" pitchFamily="18" charset="0"/>
              </a:rPr>
              <a:t>OPPURTUNISTICS INFECTIONS </a:t>
            </a:r>
            <a:r>
              <a:rPr lang="en-US" sz="2400" dirty="0" smtClean="0">
                <a:latin typeface="Times New Roman" panose="02020603050405020304" pitchFamily="18" charset="0"/>
                <a:cs typeface="Times New Roman" panose="02020603050405020304" pitchFamily="18" charset="0"/>
              </a:rPr>
              <a:t>are </a:t>
            </a:r>
            <a:r>
              <a:rPr lang="en-US" sz="2400" dirty="0">
                <a:latin typeface="Times New Roman" panose="02020603050405020304" pitchFamily="18" charset="0"/>
                <a:cs typeface="Times New Roman" panose="02020603050405020304" pitchFamily="18" charset="0"/>
              </a:rPr>
              <a:t>infections that occur more often or are more severe in people with </a:t>
            </a:r>
            <a:r>
              <a:rPr lang="en-US" sz="2400" dirty="0" smtClean="0">
                <a:latin typeface="Times New Roman" panose="02020603050405020304" pitchFamily="18" charset="0"/>
                <a:cs typeface="Times New Roman" panose="02020603050405020304" pitchFamily="18" charset="0"/>
              </a:rPr>
              <a:t>weakened</a:t>
            </a:r>
            <a:r>
              <a:rPr 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hlinkClick r:id="rId3"/>
              </a:rPr>
              <a:t>immune systems</a:t>
            </a:r>
            <a:r>
              <a:rPr lang="en-US" sz="2400" dirty="0">
                <a:latin typeface="Times New Roman" panose="02020603050405020304" pitchFamily="18" charset="0"/>
                <a:cs typeface="Times New Roman" panose="02020603050405020304" pitchFamily="18" charset="0"/>
              </a:rPr>
              <a:t> than in people with healthy immune systems. People with weakened immune systems include </a:t>
            </a:r>
            <a:r>
              <a:rPr lang="en-US" sz="2400" dirty="0">
                <a:solidFill>
                  <a:srgbClr val="FF0000"/>
                </a:solidFill>
                <a:latin typeface="Times New Roman" panose="02020603050405020304" pitchFamily="18" charset="0"/>
                <a:cs typeface="Times New Roman" panose="02020603050405020304" pitchFamily="18" charset="0"/>
              </a:rPr>
              <a:t>people living with HIV </a:t>
            </a:r>
            <a:r>
              <a:rPr lang="en-US" sz="2400" dirty="0">
                <a:latin typeface="Times New Roman" panose="02020603050405020304" pitchFamily="18" charset="0"/>
                <a:cs typeface="Times New Roman" panose="02020603050405020304" pitchFamily="18" charset="0"/>
              </a:rPr>
              <a:t>or people receiving chemotherapy</a:t>
            </a:r>
            <a:r>
              <a:rPr lang="en-US" sz="2400" dirty="0" smtClean="0">
                <a:latin typeface="Times New Roman" panose="02020603050405020304" pitchFamily="18" charset="0"/>
                <a:cs typeface="Times New Roman" panose="02020603050405020304" pitchFamily="18" charset="0"/>
              </a:rPr>
              <a:t>. </a:t>
            </a:r>
          </a:p>
          <a:p>
            <a:pPr>
              <a:lnSpc>
                <a:spcPct val="150000"/>
              </a:lnSpc>
            </a:pPr>
            <a:r>
              <a:rPr lang="en-US" sz="2400" dirty="0">
                <a:latin typeface="Times New Roman" panose="02020603050405020304" pitchFamily="18" charset="0"/>
                <a:cs typeface="Times New Roman" panose="02020603050405020304" pitchFamily="18" charset="0"/>
              </a:rPr>
              <a:t>Once a person is infected with </a:t>
            </a:r>
            <a:r>
              <a:rPr lang="en-US" sz="2400" dirty="0">
                <a:solidFill>
                  <a:srgbClr val="FF0000"/>
                </a:solidFill>
                <a:latin typeface="Times New Roman" panose="02020603050405020304" pitchFamily="18" charset="0"/>
                <a:cs typeface="Times New Roman" panose="02020603050405020304" pitchFamily="18" charset="0"/>
              </a:rPr>
              <a:t>HIV</a:t>
            </a:r>
            <a:r>
              <a:rPr lang="en-US" sz="2400" dirty="0">
                <a:latin typeface="Times New Roman" panose="02020603050405020304" pitchFamily="18" charset="0"/>
                <a:cs typeface="Times New Roman" panose="02020603050405020304" pitchFamily="18" charset="0"/>
              </a:rPr>
              <a:t>, the virus begins to multiply and to damage the immune system. A weakened immune system makes it harder for the body to fight off HIV-related OIs.</a:t>
            </a:r>
          </a:p>
        </p:txBody>
      </p:sp>
    </p:spTree>
    <p:extLst>
      <p:ext uri="{BB962C8B-B14F-4D97-AF65-F5344CB8AC3E}">
        <p14:creationId xmlns:p14="http://schemas.microsoft.com/office/powerpoint/2010/main" val="29081663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solidFill>
                  <a:srgbClr val="FF0000"/>
                </a:solidFill>
                <a:latin typeface="Times New Roman" panose="02020603050405020304" pitchFamily="18" charset="0"/>
                <a:cs typeface="Times New Roman" panose="02020603050405020304" pitchFamily="18" charset="0"/>
              </a:rPr>
              <a:t>How HIV passed from one person to another</a:t>
            </a:r>
            <a:endParaRPr lang="en-US" sz="3600" dirty="0">
              <a:solidFill>
                <a:srgbClr val="FF0000"/>
              </a:solidFill>
              <a:latin typeface="Times New Roman" panose="02020603050405020304" pitchFamily="18" charset="0"/>
              <a:cs typeface="Times New Roman" panose="02020603050405020304" pitchFamily="18" charset="0"/>
            </a:endParaRPr>
          </a:p>
        </p:txBody>
      </p:sp>
      <p:pic>
        <p:nvPicPr>
          <p:cNvPr id="7" name="Picture 6"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581650" y="98620"/>
            <a:ext cx="3562350" cy="3018790"/>
          </a:xfrm>
          <a:prstGeom prst="rect">
            <a:avLst/>
          </a:prstGeom>
          <a:noFill/>
          <a:ln>
            <a:noFill/>
          </a:ln>
        </p:spPr>
      </p:pic>
      <p:sp>
        <p:nvSpPr>
          <p:cNvPr id="5" name="Content Placeholder 4"/>
          <p:cNvSpPr>
            <a:spLocks noGrp="1"/>
          </p:cNvSpPr>
          <p:nvPr>
            <p:ph idx="1"/>
          </p:nvPr>
        </p:nvSpPr>
        <p:spPr>
          <a:xfrm>
            <a:off x="628650" y="1690689"/>
            <a:ext cx="7886700" cy="4486274"/>
          </a:xfrm>
        </p:spPr>
        <p:txBody>
          <a:bodyPr/>
          <a:lstStyle/>
          <a:p>
            <a:pPr>
              <a:buFont typeface="Wingdings" panose="05000000000000000000" pitchFamily="2" charset="2"/>
              <a:buChar char="q"/>
            </a:pPr>
            <a:r>
              <a:rPr lang="en-US" sz="2400" dirty="0" smtClean="0">
                <a:latin typeface="Times New Roman" panose="02020603050405020304" pitchFamily="18" charset="0"/>
                <a:cs typeface="Times New Roman" panose="02020603050405020304" pitchFamily="18" charset="0"/>
              </a:rPr>
              <a:t>Unprotected sex with HIV infected person– Vaginal or Anal   ( Anal sex is the highest risk sexual behavior for HIV )</a:t>
            </a:r>
          </a:p>
          <a:p>
            <a:pPr>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Sharing </a:t>
            </a:r>
            <a:r>
              <a:rPr lang="en-US" sz="2400" dirty="0" smtClean="0">
                <a:latin typeface="Times New Roman" panose="02020603050405020304" pitchFamily="18" charset="0"/>
                <a:cs typeface="Times New Roman" panose="02020603050405020304" pitchFamily="18" charset="0"/>
              </a:rPr>
              <a:t>needles </a:t>
            </a:r>
            <a:r>
              <a:rPr lang="en-US" sz="2400" dirty="0">
                <a:latin typeface="Times New Roman" panose="02020603050405020304" pitchFamily="18" charset="0"/>
                <a:cs typeface="Times New Roman" panose="02020603050405020304" pitchFamily="18" charset="0"/>
              </a:rPr>
              <a:t>or </a:t>
            </a:r>
            <a:r>
              <a:rPr lang="en-US" sz="2400" dirty="0" smtClean="0">
                <a:latin typeface="Times New Roman" panose="02020603050405020304" pitchFamily="18" charset="0"/>
                <a:cs typeface="Times New Roman" panose="02020603050405020304" pitchFamily="18" charset="0"/>
              </a:rPr>
              <a:t>syringes with HIV positive person </a:t>
            </a:r>
          </a:p>
          <a:p>
            <a:pPr>
              <a:buFont typeface="Wingdings" panose="05000000000000000000" pitchFamily="2" charset="2"/>
              <a:buChar char="q"/>
            </a:pPr>
            <a:r>
              <a:rPr lang="en-US" sz="2400" dirty="0" smtClean="0">
                <a:latin typeface="Times New Roman" panose="02020603050405020304" pitchFamily="18" charset="0"/>
                <a:cs typeface="Times New Roman" panose="02020603050405020304" pitchFamily="18" charset="0"/>
              </a:rPr>
              <a:t>Blood transfusion from HIV patient </a:t>
            </a:r>
          </a:p>
          <a:p>
            <a:pPr>
              <a:buFont typeface="Wingdings" panose="05000000000000000000" pitchFamily="2" charset="2"/>
              <a:buChar char="q"/>
            </a:pPr>
            <a:r>
              <a:rPr lang="en-US" sz="2400" dirty="0" smtClean="0">
                <a:latin typeface="Times New Roman" panose="02020603050405020304" pitchFamily="18" charset="0"/>
                <a:cs typeface="Times New Roman" panose="02020603050405020304" pitchFamily="18" charset="0"/>
              </a:rPr>
              <a:t>From HIV positive mother to child</a:t>
            </a:r>
          </a:p>
          <a:p>
            <a:pPr>
              <a:buFont typeface="Wingdings" panose="05000000000000000000" pitchFamily="2" charset="2"/>
              <a:buChar char="q"/>
            </a:pPr>
            <a:r>
              <a:rPr lang="en-US" sz="2400" dirty="0" smtClean="0">
                <a:latin typeface="Times New Roman" panose="02020603050405020304" pitchFamily="18" charset="0"/>
                <a:cs typeface="Times New Roman" panose="02020603050405020304" pitchFamily="18" charset="0"/>
              </a:rPr>
              <a:t>Through breast milk </a:t>
            </a:r>
          </a:p>
          <a:p>
            <a:pPr marL="0" indent="0">
              <a:buNone/>
            </a:pPr>
            <a:endParaRPr lang="en-US" sz="2400" dirty="0">
              <a:latin typeface="Times New Roman" panose="02020603050405020304" pitchFamily="18" charset="0"/>
              <a:cs typeface="Times New Roman" panose="02020603050405020304" pitchFamily="18" charset="0"/>
            </a:endParaRPr>
          </a:p>
        </p:txBody>
      </p:sp>
      <p:pic>
        <p:nvPicPr>
          <p:cNvPr id="6" name="Picture 5" descr="a1.jpg"/>
          <p:cNvPicPr>
            <a:picLocks noChangeAspect="1"/>
          </p:cNvPicPr>
          <p:nvPr/>
        </p:nvPicPr>
        <p:blipFill>
          <a:blip r:embed="rId3" cstate="print"/>
          <a:stretch>
            <a:fillRect/>
          </a:stretch>
        </p:blipFill>
        <p:spPr>
          <a:xfrm>
            <a:off x="844060" y="4552351"/>
            <a:ext cx="7243761" cy="1985218"/>
          </a:xfrm>
          <a:prstGeom prst="rect">
            <a:avLst/>
          </a:prstGeom>
        </p:spPr>
      </p:pic>
    </p:spTree>
    <p:extLst>
      <p:ext uri="{BB962C8B-B14F-4D97-AF65-F5344CB8AC3E}">
        <p14:creationId xmlns:p14="http://schemas.microsoft.com/office/powerpoint/2010/main" val="20762046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age result for you cannot get HIV from images"/>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9235" y="1260047"/>
            <a:ext cx="7886700" cy="4044461"/>
          </a:xfrm>
          <a:prstGeom prst="rect">
            <a:avLst/>
          </a:prstGeom>
          <a:noFill/>
          <a:ln>
            <a:noFill/>
          </a:ln>
        </p:spPr>
      </p:pic>
      <p:sp>
        <p:nvSpPr>
          <p:cNvPr id="5" name="Action Button: Help 4">
            <a:hlinkClick r:id="" action="ppaction://noaction" highlightClick="1"/>
          </p:cNvPr>
          <p:cNvSpPr/>
          <p:nvPr/>
        </p:nvSpPr>
        <p:spPr>
          <a:xfrm>
            <a:off x="1250461" y="2196123"/>
            <a:ext cx="593970" cy="859692"/>
          </a:xfrm>
          <a:prstGeom prst="actionButtonHelp">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0842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581650" y="98620"/>
            <a:ext cx="3562350" cy="3018790"/>
          </a:xfrm>
          <a:prstGeom prst="rect">
            <a:avLst/>
          </a:prstGeom>
          <a:noFill/>
          <a:ln>
            <a:noFill/>
          </a:ln>
        </p:spPr>
      </p:pic>
      <p:sp>
        <p:nvSpPr>
          <p:cNvPr id="2" name="Title 1"/>
          <p:cNvSpPr>
            <a:spLocks noGrp="1"/>
          </p:cNvSpPr>
          <p:nvPr>
            <p:ph type="title"/>
          </p:nvPr>
        </p:nvSpPr>
        <p:spPr/>
        <p:txBody>
          <a:bodyPr/>
          <a:lstStyle/>
          <a:p>
            <a:r>
              <a:rPr lang="en-US" dirty="0" smtClean="0">
                <a:solidFill>
                  <a:srgbClr val="FF0000"/>
                </a:solidFill>
                <a:latin typeface="Times New Roman" panose="02020603050405020304" pitchFamily="18" charset="0"/>
                <a:cs typeface="Times New Roman" panose="02020603050405020304" pitchFamily="18" charset="0"/>
              </a:rPr>
              <a:t>HIV not spread through </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buFont typeface="Wingdings" pitchFamily="2" charset="2"/>
              <a:buChar char="ü"/>
            </a:pPr>
            <a:r>
              <a:rPr lang="en-US" dirty="0">
                <a:latin typeface="Times New Roman" panose="02020603050405020304" pitchFamily="18" charset="0"/>
                <a:cs typeface="Times New Roman" panose="02020603050405020304" pitchFamily="18" charset="0"/>
              </a:rPr>
              <a:t>Casual / social contact</a:t>
            </a:r>
          </a:p>
          <a:p>
            <a:pPr>
              <a:buFont typeface="Wingdings" pitchFamily="2" charset="2"/>
              <a:buChar char="ü"/>
            </a:pPr>
            <a:r>
              <a:rPr lang="en-US" dirty="0">
                <a:latin typeface="Times New Roman" panose="02020603050405020304" pitchFamily="18" charset="0"/>
                <a:cs typeface="Times New Roman" panose="02020603050405020304" pitchFamily="18" charset="0"/>
              </a:rPr>
              <a:t>Kissing and hugging</a:t>
            </a:r>
          </a:p>
          <a:p>
            <a:pPr>
              <a:buFont typeface="Wingdings" pitchFamily="2" charset="2"/>
              <a:buChar char="ü"/>
            </a:pPr>
            <a:r>
              <a:rPr lang="en-US" dirty="0">
                <a:latin typeface="Times New Roman" panose="02020603050405020304" pitchFamily="18" charset="0"/>
                <a:cs typeface="Times New Roman" panose="02020603050405020304" pitchFamily="18" charset="0"/>
              </a:rPr>
              <a:t>Mosquito bites</a:t>
            </a:r>
          </a:p>
          <a:p>
            <a:pPr>
              <a:buFont typeface="Wingdings" pitchFamily="2" charset="2"/>
              <a:buChar char="ü"/>
            </a:pPr>
            <a:r>
              <a:rPr lang="en-US" dirty="0">
                <a:latin typeface="Times New Roman" panose="02020603050405020304" pitchFamily="18" charset="0"/>
                <a:cs typeface="Times New Roman" panose="02020603050405020304" pitchFamily="18" charset="0"/>
              </a:rPr>
              <a:t>Using same utensils / towels, etc.</a:t>
            </a:r>
          </a:p>
          <a:p>
            <a:pPr>
              <a:buFont typeface="Wingdings" pitchFamily="2" charset="2"/>
              <a:buChar char="ü"/>
            </a:pPr>
            <a:r>
              <a:rPr lang="en-US" dirty="0">
                <a:latin typeface="Times New Roman" panose="02020603050405020304" pitchFamily="18" charset="0"/>
                <a:cs typeface="Times New Roman" panose="02020603050405020304" pitchFamily="18" charset="0"/>
              </a:rPr>
              <a:t>Sharing the same wash-rooms</a:t>
            </a:r>
          </a:p>
          <a:p>
            <a:pPr>
              <a:buFont typeface="Wingdings" pitchFamily="2" charset="2"/>
              <a:buChar char="ü"/>
            </a:pPr>
            <a:r>
              <a:rPr lang="en-US" dirty="0">
                <a:latin typeface="Times New Roman" panose="02020603050405020304" pitchFamily="18" charset="0"/>
                <a:cs typeface="Times New Roman" panose="02020603050405020304" pitchFamily="18" charset="0"/>
              </a:rPr>
              <a:t>By touching items that were touched by an infected person</a:t>
            </a:r>
            <a:endParaRPr lang="en-GB"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37819331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latin typeface="Times New Roman" panose="02020603050405020304" pitchFamily="18" charset="0"/>
                <a:cs typeface="Times New Roman" panose="02020603050405020304" pitchFamily="18" charset="0"/>
              </a:rPr>
              <a:t>HIV is found in </a:t>
            </a:r>
            <a:endParaRPr lang="en-US" dirty="0">
              <a:solidFill>
                <a:srgbClr val="FF0000"/>
              </a:solidFill>
              <a:latin typeface="Times New Roman" panose="02020603050405020304" pitchFamily="18" charset="0"/>
              <a:cs typeface="Times New Roman" panose="02020603050405020304" pitchFamily="18" charset="0"/>
            </a:endParaRPr>
          </a:p>
        </p:txBody>
      </p:sp>
      <p:pic>
        <p:nvPicPr>
          <p:cNvPr id="4" name="Picture 3"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581650" y="75173"/>
            <a:ext cx="3562350" cy="3018790"/>
          </a:xfrm>
          <a:prstGeom prst="rect">
            <a:avLst/>
          </a:prstGeom>
          <a:noFill/>
          <a:ln>
            <a:noFill/>
          </a:ln>
        </p:spPr>
      </p:pic>
      <p:sp>
        <p:nvSpPr>
          <p:cNvPr id="3" name="Content Placeholder 2"/>
          <p:cNvSpPr>
            <a:spLocks noGrp="1"/>
          </p:cNvSpPr>
          <p:nvPr>
            <p:ph idx="1"/>
          </p:nvPr>
        </p:nvSpPr>
        <p:spPr/>
        <p:txBody>
          <a:bodyPr>
            <a:noAutofit/>
          </a:bodyPr>
          <a:lstStyle/>
          <a:p>
            <a:pPr marL="0" lvl="0" indent="0">
              <a:lnSpc>
                <a:spcPct val="100000"/>
              </a:lnSpc>
              <a:spcBef>
                <a:spcPts val="0"/>
              </a:spcBef>
              <a:buNone/>
            </a:pPr>
            <a:r>
              <a:rPr lang="en-US" sz="2000" dirty="0">
                <a:solidFill>
                  <a:srgbClr val="000000"/>
                </a:solidFill>
                <a:latin typeface="Times New Roman" panose="02020603050405020304" pitchFamily="18" charset="0"/>
                <a:cs typeface="Times New Roman" panose="02020603050405020304" pitchFamily="18" charset="0"/>
              </a:rPr>
              <a:t>HIV lives and reproduces in blood and other body fluids. We know that the following fluids can contain high levels of HIV:</a:t>
            </a:r>
          </a:p>
          <a:p>
            <a:pPr marL="742950" lvl="1" indent="-285750">
              <a:lnSpc>
                <a:spcPct val="100000"/>
              </a:lnSpc>
              <a:spcBef>
                <a:spcPts val="0"/>
              </a:spcBef>
              <a:buFont typeface="Wingdings" pitchFamily="2" charset="2"/>
              <a:buChar char="ü"/>
            </a:pPr>
            <a:r>
              <a:rPr lang="en-US" sz="2000" dirty="0">
                <a:solidFill>
                  <a:srgbClr val="000000"/>
                </a:solidFill>
                <a:latin typeface="Times New Roman" panose="02020603050405020304" pitchFamily="18" charset="0"/>
                <a:cs typeface="Times New Roman" panose="02020603050405020304" pitchFamily="18" charset="0"/>
              </a:rPr>
              <a:t>Blood</a:t>
            </a:r>
          </a:p>
          <a:p>
            <a:pPr marL="742950" lvl="1" indent="-285750">
              <a:lnSpc>
                <a:spcPct val="100000"/>
              </a:lnSpc>
              <a:spcBef>
                <a:spcPts val="0"/>
              </a:spcBef>
              <a:buFont typeface="Wingdings" pitchFamily="2" charset="2"/>
              <a:buChar char="ü"/>
            </a:pPr>
            <a:r>
              <a:rPr lang="en-US" sz="2000" dirty="0">
                <a:solidFill>
                  <a:srgbClr val="000000"/>
                </a:solidFill>
                <a:latin typeface="Times New Roman" panose="02020603050405020304" pitchFamily="18" charset="0"/>
                <a:cs typeface="Times New Roman" panose="02020603050405020304" pitchFamily="18" charset="0"/>
              </a:rPr>
              <a:t>Semen</a:t>
            </a:r>
          </a:p>
          <a:p>
            <a:pPr marL="742950" lvl="1" indent="-285750">
              <a:lnSpc>
                <a:spcPct val="100000"/>
              </a:lnSpc>
              <a:spcBef>
                <a:spcPts val="0"/>
              </a:spcBef>
              <a:buFont typeface="Wingdings" pitchFamily="2" charset="2"/>
              <a:buChar char="ü"/>
            </a:pPr>
            <a:r>
              <a:rPr lang="en-US" sz="2000" dirty="0">
                <a:solidFill>
                  <a:srgbClr val="000000"/>
                </a:solidFill>
                <a:latin typeface="Times New Roman" panose="02020603050405020304" pitchFamily="18" charset="0"/>
                <a:cs typeface="Times New Roman" panose="02020603050405020304" pitchFamily="18" charset="0"/>
              </a:rPr>
              <a:t>Pre-seminal fluid</a:t>
            </a:r>
          </a:p>
          <a:p>
            <a:pPr marL="742950" lvl="1" indent="-285750">
              <a:lnSpc>
                <a:spcPct val="100000"/>
              </a:lnSpc>
              <a:spcBef>
                <a:spcPts val="0"/>
              </a:spcBef>
              <a:buFont typeface="Wingdings" pitchFamily="2" charset="2"/>
              <a:buChar char="ü"/>
            </a:pPr>
            <a:r>
              <a:rPr lang="en-US" sz="2000" dirty="0">
                <a:solidFill>
                  <a:srgbClr val="000000"/>
                </a:solidFill>
                <a:latin typeface="Times New Roman" panose="02020603050405020304" pitchFamily="18" charset="0"/>
                <a:cs typeface="Times New Roman" panose="02020603050405020304" pitchFamily="18" charset="0"/>
              </a:rPr>
              <a:t>Breast milk</a:t>
            </a:r>
          </a:p>
          <a:p>
            <a:pPr marL="742950" lvl="1" indent="-285750">
              <a:lnSpc>
                <a:spcPct val="100000"/>
              </a:lnSpc>
              <a:spcBef>
                <a:spcPts val="0"/>
              </a:spcBef>
              <a:buFont typeface="Wingdings" pitchFamily="2" charset="2"/>
              <a:buChar char="ü"/>
            </a:pPr>
            <a:r>
              <a:rPr lang="en-US" sz="2000" dirty="0">
                <a:solidFill>
                  <a:srgbClr val="000000"/>
                </a:solidFill>
                <a:latin typeface="Times New Roman" panose="02020603050405020304" pitchFamily="18" charset="0"/>
                <a:cs typeface="Times New Roman" panose="02020603050405020304" pitchFamily="18" charset="0"/>
              </a:rPr>
              <a:t>Vaginal fluids</a:t>
            </a:r>
          </a:p>
          <a:p>
            <a:pPr marL="742950" lvl="1" indent="-285750">
              <a:lnSpc>
                <a:spcPct val="100000"/>
              </a:lnSpc>
              <a:spcBef>
                <a:spcPts val="0"/>
              </a:spcBef>
              <a:buFont typeface="Wingdings" pitchFamily="2" charset="2"/>
              <a:buChar char="ü"/>
            </a:pPr>
            <a:r>
              <a:rPr lang="en-US" sz="2000" dirty="0">
                <a:solidFill>
                  <a:srgbClr val="000000"/>
                </a:solidFill>
                <a:latin typeface="Times New Roman" panose="02020603050405020304" pitchFamily="18" charset="0"/>
                <a:cs typeface="Times New Roman" panose="02020603050405020304" pitchFamily="18" charset="0"/>
              </a:rPr>
              <a:t>Rectal (anal) mucous</a:t>
            </a:r>
          </a:p>
          <a:p>
            <a:pPr marL="0" lvl="0" indent="0">
              <a:lnSpc>
                <a:spcPct val="100000"/>
              </a:lnSpc>
              <a:spcBef>
                <a:spcPts val="0"/>
              </a:spcBef>
              <a:buNone/>
            </a:pPr>
            <a:endParaRPr lang="en-US" sz="2000" dirty="0">
              <a:solidFill>
                <a:srgbClr val="000000"/>
              </a:solidFill>
              <a:latin typeface="Times New Roman" panose="02020603050405020304" pitchFamily="18" charset="0"/>
              <a:cs typeface="Times New Roman" panose="02020603050405020304" pitchFamily="18" charset="0"/>
            </a:endParaRPr>
          </a:p>
          <a:p>
            <a:pPr marL="0" lvl="0" indent="0">
              <a:lnSpc>
                <a:spcPct val="100000"/>
              </a:lnSpc>
              <a:spcBef>
                <a:spcPts val="0"/>
              </a:spcBef>
              <a:buNone/>
            </a:pPr>
            <a:r>
              <a:rPr lang="en-US" sz="2000" dirty="0">
                <a:solidFill>
                  <a:srgbClr val="000000"/>
                </a:solidFill>
                <a:latin typeface="Times New Roman" panose="02020603050405020304" pitchFamily="18" charset="0"/>
                <a:cs typeface="Times New Roman" panose="02020603050405020304" pitchFamily="18" charset="0"/>
              </a:rPr>
              <a:t>Healthcare workers may be exposed to some other body fluids with high concentrations of HIV, including:</a:t>
            </a:r>
          </a:p>
          <a:p>
            <a:pPr marL="742950" lvl="1" indent="-285750">
              <a:lnSpc>
                <a:spcPct val="100000"/>
              </a:lnSpc>
              <a:spcBef>
                <a:spcPts val="0"/>
              </a:spcBef>
              <a:buFont typeface="Wingdings" pitchFamily="2" charset="2"/>
              <a:buChar char="ü"/>
            </a:pPr>
            <a:r>
              <a:rPr lang="en-US" sz="2000" dirty="0">
                <a:solidFill>
                  <a:srgbClr val="000000"/>
                </a:solidFill>
                <a:latin typeface="Times New Roman" panose="02020603050405020304" pitchFamily="18" charset="0"/>
                <a:cs typeface="Times New Roman" panose="02020603050405020304" pitchFamily="18" charset="0"/>
              </a:rPr>
              <a:t>Amniotic fluid</a:t>
            </a:r>
          </a:p>
          <a:p>
            <a:pPr marL="742950" lvl="1" indent="-285750">
              <a:lnSpc>
                <a:spcPct val="100000"/>
              </a:lnSpc>
              <a:spcBef>
                <a:spcPts val="0"/>
              </a:spcBef>
              <a:buFont typeface="Wingdings" pitchFamily="2" charset="2"/>
              <a:buChar char="ü"/>
            </a:pPr>
            <a:r>
              <a:rPr lang="en-US" sz="2000" dirty="0">
                <a:solidFill>
                  <a:srgbClr val="000000"/>
                </a:solidFill>
                <a:latin typeface="Times New Roman" panose="02020603050405020304" pitchFamily="18" charset="0"/>
                <a:cs typeface="Times New Roman" panose="02020603050405020304" pitchFamily="18" charset="0"/>
              </a:rPr>
              <a:t>Cerebrospinal fluid</a:t>
            </a:r>
          </a:p>
          <a:p>
            <a:pPr marL="742950" lvl="1" indent="-285750">
              <a:lnSpc>
                <a:spcPct val="100000"/>
              </a:lnSpc>
              <a:spcBef>
                <a:spcPts val="0"/>
              </a:spcBef>
              <a:buFont typeface="Wingdings" pitchFamily="2" charset="2"/>
              <a:buChar char="ü"/>
            </a:pPr>
            <a:r>
              <a:rPr lang="en-US" sz="2000" dirty="0">
                <a:solidFill>
                  <a:srgbClr val="000000"/>
                </a:solidFill>
                <a:latin typeface="Times New Roman" panose="02020603050405020304" pitchFamily="18" charset="0"/>
                <a:cs typeface="Times New Roman" panose="02020603050405020304" pitchFamily="18" charset="0"/>
              </a:rPr>
              <a:t>Synovial fluid</a:t>
            </a: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5650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latin typeface="Times New Roman" panose="02020603050405020304" pitchFamily="18" charset="0"/>
                <a:cs typeface="Times New Roman" panose="02020603050405020304" pitchFamily="18" charset="0"/>
              </a:rPr>
              <a:t>Global scenario </a:t>
            </a:r>
            <a:endParaRPr lang="en-US" dirty="0">
              <a:solidFill>
                <a:srgbClr val="FF0000"/>
              </a:solidFill>
              <a:latin typeface="Times New Roman" panose="02020603050405020304" pitchFamily="18" charset="0"/>
              <a:cs typeface="Times New Roman" panose="02020603050405020304" pitchFamily="18" charset="0"/>
            </a:endParaRPr>
          </a:p>
        </p:txBody>
      </p:sp>
      <p:pic>
        <p:nvPicPr>
          <p:cNvPr id="5" name="Picture 4"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111994" y="181294"/>
            <a:ext cx="3562350" cy="3018790"/>
          </a:xfrm>
          <a:prstGeom prst="rect">
            <a:avLst/>
          </a:prstGeom>
          <a:noFill/>
          <a:ln>
            <a:noFill/>
          </a:ln>
        </p:spPr>
      </p:pic>
      <p:graphicFrame>
        <p:nvGraphicFramePr>
          <p:cNvPr id="4" name="Content Placeholder 3"/>
          <p:cNvGraphicFramePr>
            <a:graphicFrameLocks noGrp="1"/>
          </p:cNvGraphicFramePr>
          <p:nvPr>
            <p:ph idx="1"/>
            <p:extLst>
              <p:ext uri="{D42A27DB-BD31-4B8C-83A1-F6EECF244321}">
                <p14:modId xmlns:p14="http://schemas.microsoft.com/office/powerpoint/2010/main" val="3536961473"/>
              </p:ext>
            </p:extLst>
          </p:nvPr>
        </p:nvGraphicFramePr>
        <p:xfrm>
          <a:off x="628650" y="1453662"/>
          <a:ext cx="7886700" cy="4928315"/>
        </p:xfrm>
        <a:graphic>
          <a:graphicData uri="http://schemas.openxmlformats.org/drawingml/2006/table">
            <a:tbl>
              <a:tblPr firstRow="1" bandRow="1">
                <a:tableStyleId>{5940675A-B579-460E-94D1-54222C63F5DA}</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tblGrid>
              <a:tr h="556057">
                <a:tc rowSpan="3">
                  <a:txBody>
                    <a:bodyPr/>
                    <a:lstStyle/>
                    <a:p>
                      <a:r>
                        <a:rPr lang="en-US" dirty="0" smtClean="0">
                          <a:latin typeface="Times New Roman" panose="02020603050405020304" pitchFamily="18" charset="0"/>
                          <a:cs typeface="Times New Roman" panose="02020603050405020304" pitchFamily="18" charset="0"/>
                        </a:rPr>
                        <a:t>Number of people</a:t>
                      </a:r>
                      <a:r>
                        <a:rPr lang="en-US" baseline="0" dirty="0" smtClean="0">
                          <a:latin typeface="Times New Roman" panose="02020603050405020304" pitchFamily="18" charset="0"/>
                          <a:cs typeface="Times New Roman" panose="02020603050405020304" pitchFamily="18" charset="0"/>
                        </a:rPr>
                        <a:t> living with HIV</a:t>
                      </a:r>
                      <a:endParaRPr lang="en-US" dirty="0">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57150" cap="flat" cmpd="sng" algn="ctr">
                      <a:solidFill>
                        <a:srgbClr val="FF000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smtClean="0">
                          <a:latin typeface="Times New Roman" panose="02020603050405020304" pitchFamily="18" charset="0"/>
                          <a:cs typeface="Times New Roman" panose="02020603050405020304" pitchFamily="18" charset="0"/>
                        </a:rPr>
                        <a:t>Adult </a:t>
                      </a:r>
                      <a:endParaRPr lang="en-US" b="1" dirty="0">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b="1" dirty="0" smtClean="0">
                          <a:latin typeface="Times New Roman" panose="02020603050405020304" pitchFamily="18" charset="0"/>
                          <a:cs typeface="Times New Roman" panose="02020603050405020304" pitchFamily="18" charset="0"/>
                        </a:rPr>
                        <a:t>38 </a:t>
                      </a:r>
                      <a:r>
                        <a:rPr lang="en-US" b="1" dirty="0" err="1" smtClean="0">
                          <a:latin typeface="Times New Roman" panose="02020603050405020304" pitchFamily="18" charset="0"/>
                          <a:cs typeface="Times New Roman" panose="02020603050405020304" pitchFamily="18" charset="0"/>
                        </a:rPr>
                        <a:t>milloin</a:t>
                      </a:r>
                      <a:endParaRPr lang="en-US" b="1" dirty="0">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556057">
                <a:tc vMerge="1">
                  <a:txBody>
                    <a:bodyPr/>
                    <a:lstStyle/>
                    <a:p>
                      <a:endParaRPr lang="en-US" dirty="0"/>
                    </a:p>
                  </a:txBody>
                  <a:tcPr/>
                </a:tc>
                <a:tc>
                  <a:txBody>
                    <a:bodyPr/>
                    <a:lstStyle/>
                    <a:p>
                      <a:r>
                        <a:rPr lang="en-US" b="1" dirty="0" smtClean="0">
                          <a:latin typeface="Times New Roman" panose="02020603050405020304" pitchFamily="18" charset="0"/>
                          <a:cs typeface="Times New Roman" panose="02020603050405020304" pitchFamily="18" charset="0"/>
                        </a:rPr>
                        <a:t>Children &lt;15 years</a:t>
                      </a:r>
                      <a:endParaRPr lang="en-US" b="1" dirty="0">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b="1" dirty="0" smtClean="0">
                          <a:latin typeface="Times New Roman" panose="02020603050405020304" pitchFamily="18" charset="0"/>
                          <a:cs typeface="Times New Roman" panose="02020603050405020304" pitchFamily="18" charset="0"/>
                        </a:rPr>
                        <a:t>1.8 million </a:t>
                      </a:r>
                      <a:endParaRPr lang="en-US" b="1" dirty="0">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973101">
                <a:tc vMerge="1">
                  <a:txBody>
                    <a:bodyPr/>
                    <a:lstStyle/>
                    <a:p>
                      <a:endParaRPr lang="en-US" dirty="0"/>
                    </a:p>
                  </a:txBody>
                  <a:tcPr/>
                </a:tc>
                <a:tc>
                  <a:txBody>
                    <a:bodyPr/>
                    <a:lstStyle/>
                    <a:p>
                      <a:r>
                        <a:rPr lang="en-US" b="1" dirty="0" smtClean="0">
                          <a:latin typeface="Times New Roman" panose="02020603050405020304" pitchFamily="18" charset="0"/>
                          <a:cs typeface="Times New Roman" panose="02020603050405020304" pitchFamily="18" charset="0"/>
                        </a:rPr>
                        <a:t>Newly infected</a:t>
                      </a:r>
                      <a:endParaRPr lang="en-US" b="1" dirty="0">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57150" cap="flat" cmpd="sng" algn="ctr">
                      <a:solidFill>
                        <a:srgbClr val="FF000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smtClean="0">
                          <a:latin typeface="Times New Roman" panose="02020603050405020304" pitchFamily="18" charset="0"/>
                          <a:cs typeface="Times New Roman" panose="02020603050405020304" pitchFamily="18" charset="0"/>
                        </a:rPr>
                        <a:t>1.8 million</a:t>
                      </a:r>
                    </a:p>
                    <a:p>
                      <a:r>
                        <a:rPr lang="en-US" b="1" dirty="0" smtClean="0">
                          <a:latin typeface="Times New Roman" panose="02020603050405020304" pitchFamily="18" charset="0"/>
                          <a:cs typeface="Times New Roman" panose="02020603050405020304" pitchFamily="18" charset="0"/>
                        </a:rPr>
                        <a:t>5000 new infection / day</a:t>
                      </a:r>
                      <a:endParaRPr lang="en-US" b="1" dirty="0">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57150" cap="flat" cmpd="sng" algn="ctr">
                      <a:solidFill>
                        <a:srgbClr val="FF000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616065">
                <a:tc gridSpan="3">
                  <a:txBody>
                    <a:bodyPr/>
                    <a:lstStyle/>
                    <a:p>
                      <a:r>
                        <a:rPr lang="en-US" dirty="0" smtClean="0">
                          <a:latin typeface="Times New Roman" panose="02020603050405020304" pitchFamily="18" charset="0"/>
                          <a:cs typeface="Times New Roman" panose="02020603050405020304" pitchFamily="18" charset="0"/>
                        </a:rPr>
                        <a:t>Risk of developing TB</a:t>
                      </a:r>
                      <a:r>
                        <a:rPr lang="en-US" baseline="0" dirty="0" smtClean="0">
                          <a:latin typeface="Times New Roman" panose="02020603050405020304" pitchFamily="18" charset="0"/>
                          <a:cs typeface="Times New Roman" panose="02020603050405020304" pitchFamily="18" charset="0"/>
                        </a:rPr>
                        <a:t> in HIV patient</a:t>
                      </a:r>
                      <a:r>
                        <a:rPr lang="en-US" baseline="0" dirty="0" smtClean="0">
                          <a:latin typeface="+mn-lt"/>
                          <a:cs typeface="+mn-cs"/>
                        </a:rPr>
                        <a:t> </a:t>
                      </a:r>
                      <a:r>
                        <a:rPr lang="en-US" dirty="0" smtClean="0">
                          <a:latin typeface="Times New Roman" panose="02020603050405020304" pitchFamily="18" charset="0"/>
                          <a:cs typeface="Times New Roman" panose="02020603050405020304" pitchFamily="18" charset="0"/>
                        </a:rPr>
                        <a:t>16-27 times greater than</a:t>
                      </a:r>
                      <a:r>
                        <a:rPr lang="en-US" baseline="0" dirty="0" smtClean="0">
                          <a:latin typeface="Times New Roman" panose="02020603050405020304" pitchFamily="18" charset="0"/>
                          <a:cs typeface="Times New Roman" panose="02020603050405020304" pitchFamily="18" charset="0"/>
                        </a:rPr>
                        <a:t> people without HIV infection</a:t>
                      </a:r>
                    </a:p>
                    <a:p>
                      <a:endParaRPr lang="en-US" baseline="0" dirty="0" smtClean="0">
                        <a:latin typeface="Times New Roman" panose="02020603050405020304" pitchFamily="18" charset="0"/>
                        <a:cs typeface="Times New Roman" panose="02020603050405020304" pitchFamily="18" charset="0"/>
                      </a:endParaRPr>
                    </a:p>
                    <a:p>
                      <a:r>
                        <a:rPr lang="en-US" dirty="0" smtClean="0"/>
                        <a:t> </a:t>
                      </a:r>
                      <a:r>
                        <a:rPr lang="en-US" dirty="0" smtClean="0">
                          <a:latin typeface="Times New Roman" panose="02020603050405020304" pitchFamily="18" charset="0"/>
                          <a:cs typeface="Times New Roman" panose="02020603050405020304" pitchFamily="18" charset="0"/>
                        </a:rPr>
                        <a:t>PLHIV face the threat of drug-resistant TB. If diagnosis is delayed there is increased risk of mortality from multidrug-resistant and extensively drug-resistant TB. </a:t>
                      </a:r>
                      <a:endParaRPr lang="en-US" dirty="0">
                        <a:latin typeface="Times New Roman" panose="02020603050405020304" pitchFamily="18" charset="0"/>
                        <a:cs typeface="Times New Roman" panose="02020603050405020304" pitchFamily="18" charset="0"/>
                      </a:endParaRPr>
                    </a:p>
                  </a:txBody>
                  <a:tcPr>
                    <a:lnL w="12700" cmpd="sng">
                      <a:noFill/>
                    </a:lnL>
                    <a:lnR w="12700" cmpd="sng">
                      <a:noFill/>
                    </a:lnR>
                    <a:lnT w="57150" cap="flat" cmpd="sng" algn="ctr">
                      <a:solidFill>
                        <a:srgbClr val="FF0000"/>
                      </a:solidFill>
                      <a:prstDash val="solid"/>
                      <a:round/>
                      <a:headEnd type="none" w="med" len="med"/>
                      <a:tailEnd type="none" w="med" len="med"/>
                    </a:lnT>
                    <a:lnB w="57150" cap="flat" cmpd="sng" algn="ctr">
                      <a:solidFill>
                        <a:srgbClr val="FF000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latin typeface="Times New Roman" panose="02020603050405020304" pitchFamily="18" charset="0"/>
                        <a:cs typeface="Times New Roman" panose="02020603050405020304" pitchFamily="18" charset="0"/>
                      </a:endParaRPr>
                    </a:p>
                  </a:txBody>
                  <a:tcPr>
                    <a:lnL w="12700" cmpd="sng">
                      <a:noFill/>
                    </a:lnL>
                    <a:lnR w="12700" cap="flat" cmpd="sng" algn="ctr">
                      <a:no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10003"/>
                  </a:ext>
                </a:extLst>
              </a:tr>
              <a:tr h="1105740">
                <a:tc gridSpan="3">
                  <a:txBody>
                    <a:bodyPr/>
                    <a:lstStyle/>
                    <a:p>
                      <a:r>
                        <a:rPr lang="en-US" dirty="0" smtClean="0">
                          <a:latin typeface="Times New Roman" panose="02020603050405020304" pitchFamily="18" charset="0"/>
                          <a:cs typeface="Times New Roman" panose="02020603050405020304" pitchFamily="18" charset="0"/>
                        </a:rPr>
                        <a:t>TB is the leading cause of death among people with HIV, accounting for some 300,000 people who died from HIV-associated TB in 2017. </a:t>
                      </a:r>
                      <a:endParaRPr lang="en-US" dirty="0">
                        <a:latin typeface="Times New Roman" panose="02020603050405020304" pitchFamily="18" charset="0"/>
                        <a:cs typeface="Times New Roman" panose="02020603050405020304" pitchFamily="18" charset="0"/>
                      </a:endParaRPr>
                    </a:p>
                  </a:txBody>
                  <a:tcPr>
                    <a:lnL w="12700" cmpd="sng">
                      <a:noFill/>
                    </a:lnL>
                    <a:lnR w="12700" cmpd="sng">
                      <a:noFill/>
                    </a:lnR>
                    <a:lnT w="57150" cap="flat" cmpd="sng" algn="ctr">
                      <a:solidFill>
                        <a:srgbClr val="FF0000"/>
                      </a:solidFill>
                      <a:prstDash val="solid"/>
                      <a:round/>
                      <a:headEnd type="none" w="med" len="med"/>
                      <a:tailEnd type="none" w="med" len="med"/>
                    </a:lnT>
                    <a:lnB w="12700" cmpd="sng">
                      <a:noFill/>
                    </a:lnB>
                    <a:lnTlToBr w="12700" cmpd="sng">
                      <a:noFill/>
                      <a:prstDash val="solid"/>
                    </a:lnTlToBr>
                    <a:lnBlToTr w="12700" cmpd="sng">
                      <a:noFill/>
                      <a:prstDash val="solid"/>
                    </a:lnBlToTr>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78579733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4957" y="169742"/>
            <a:ext cx="7886700" cy="1325563"/>
          </a:xfrm>
        </p:spPr>
        <p:txBody>
          <a:bodyPr/>
          <a:lstStyle/>
          <a:p>
            <a:r>
              <a:rPr lang="en-US" dirty="0" smtClean="0">
                <a:solidFill>
                  <a:srgbClr val="FF0000"/>
                </a:solidFill>
                <a:latin typeface="Times New Roman" panose="02020603050405020304" pitchFamily="18" charset="0"/>
                <a:cs typeface="Times New Roman" panose="02020603050405020304" pitchFamily="18" charset="0"/>
              </a:rPr>
              <a:t>Stages of HIV  </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95789" y="1312984"/>
            <a:ext cx="7886700" cy="4707671"/>
          </a:xfrm>
        </p:spPr>
        <p:txBody>
          <a:bodyPr/>
          <a:lstStyle/>
          <a:p>
            <a:pPr marL="0" indent="0">
              <a:buNone/>
            </a:pPr>
            <a:endParaRPr lang="en-US" dirty="0" smtClean="0"/>
          </a:p>
          <a:p>
            <a:pPr marL="0" indent="0">
              <a:buNone/>
            </a:pPr>
            <a:endParaRPr lang="en-US" dirty="0"/>
          </a:p>
        </p:txBody>
      </p:sp>
      <p:pic>
        <p:nvPicPr>
          <p:cNvPr id="5" name="Picture 4"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581650" y="98620"/>
            <a:ext cx="3562350" cy="3018790"/>
          </a:xfrm>
          <a:prstGeom prst="rect">
            <a:avLst/>
          </a:prstGeom>
          <a:noFill/>
          <a:ln>
            <a:noFill/>
          </a:ln>
        </p:spPr>
      </p:pic>
      <p:graphicFrame>
        <p:nvGraphicFramePr>
          <p:cNvPr id="8" name="Diagram 7"/>
          <p:cNvGraphicFramePr/>
          <p:nvPr>
            <p:extLst>
              <p:ext uri="{D42A27DB-BD31-4B8C-83A1-F6EECF244321}">
                <p14:modId xmlns:p14="http://schemas.microsoft.com/office/powerpoint/2010/main" val="3872771949"/>
              </p:ext>
            </p:extLst>
          </p:nvPr>
        </p:nvGraphicFramePr>
        <p:xfrm>
          <a:off x="1328615" y="1722072"/>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23368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581650" y="98620"/>
            <a:ext cx="3562350" cy="3018790"/>
          </a:xfrm>
          <a:prstGeom prst="rect">
            <a:avLst/>
          </a:prstGeom>
          <a:noFill/>
          <a:ln>
            <a:noFill/>
          </a:ln>
        </p:spPr>
      </p:pic>
      <p:sp>
        <p:nvSpPr>
          <p:cNvPr id="2" name="Title 1"/>
          <p:cNvSpPr>
            <a:spLocks noGrp="1"/>
          </p:cNvSpPr>
          <p:nvPr>
            <p:ph type="title"/>
          </p:nvPr>
        </p:nvSpPr>
        <p:spPr/>
        <p:txBody>
          <a:bodyPr/>
          <a:lstStyle/>
          <a:p>
            <a:r>
              <a:rPr lang="en-US" dirty="0" smtClean="0">
                <a:solidFill>
                  <a:srgbClr val="FF0000"/>
                </a:solidFill>
                <a:latin typeface="Times New Roman" panose="02020603050405020304" pitchFamily="18" charset="0"/>
                <a:cs typeface="Times New Roman" panose="02020603050405020304" pitchFamily="18" charset="0"/>
              </a:rPr>
              <a:t>Risks and vulnerabilities </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nSpc>
                <a:spcPct val="150000"/>
              </a:lnSpc>
            </a:pPr>
            <a:r>
              <a:rPr lang="en-US" dirty="0" smtClean="0">
                <a:latin typeface="Times New Roman" panose="02020603050405020304" pitchFamily="18" charset="0"/>
                <a:cs typeface="Times New Roman" panose="02020603050405020304" pitchFamily="18" charset="0"/>
              </a:rPr>
              <a:t>HIV prevalence among IDUs in Dhaka city is 5.3% </a:t>
            </a:r>
          </a:p>
          <a:p>
            <a:pPr>
              <a:lnSpc>
                <a:spcPct val="150000"/>
              </a:lnSpc>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Unprotected commercial sex,  MSM, Multiple partner </a:t>
            </a:r>
          </a:p>
          <a:p>
            <a:pPr>
              <a:lnSpc>
                <a:spcPct val="150000"/>
              </a:lnSpc>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low rate of condom use</a:t>
            </a:r>
          </a:p>
          <a:p>
            <a:pPr>
              <a:lnSpc>
                <a:spcPct val="150000"/>
              </a:lnSpc>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Geographical vulnerability ( Cross border with </a:t>
            </a:r>
            <a:r>
              <a:rPr lang="en-US" dirty="0">
                <a:latin typeface="Times New Roman" panose="02020603050405020304" pitchFamily="18" charset="0"/>
                <a:cs typeface="Times New Roman" panose="02020603050405020304" pitchFamily="18" charset="0"/>
              </a:rPr>
              <a:t>I</a:t>
            </a:r>
            <a:r>
              <a:rPr lang="en-US" dirty="0" smtClean="0">
                <a:latin typeface="Times New Roman" panose="02020603050405020304" pitchFamily="18" charset="0"/>
                <a:cs typeface="Times New Roman" panose="02020603050405020304" pitchFamily="18" charset="0"/>
              </a:rPr>
              <a:t>ndia and Myanmar) </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39549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581650" y="75173"/>
            <a:ext cx="3562350" cy="3018790"/>
          </a:xfrm>
          <a:prstGeom prst="rect">
            <a:avLst/>
          </a:prstGeom>
          <a:noFill/>
          <a:ln>
            <a:noFill/>
          </a:ln>
        </p:spPr>
      </p:pic>
      <p:sp>
        <p:nvSpPr>
          <p:cNvPr id="2" name="Title 1"/>
          <p:cNvSpPr>
            <a:spLocks noGrp="1"/>
          </p:cNvSpPr>
          <p:nvPr>
            <p:ph type="title"/>
          </p:nvPr>
        </p:nvSpPr>
        <p:spPr>
          <a:xfrm>
            <a:off x="628650" y="75174"/>
            <a:ext cx="7886700" cy="793959"/>
          </a:xfrm>
        </p:spPr>
        <p:txBody>
          <a:bodyPr/>
          <a:lstStyle/>
          <a:p>
            <a:r>
              <a:rPr lang="en-US" dirty="0" smtClean="0">
                <a:latin typeface="Times New Roman" panose="02020603050405020304" pitchFamily="18" charset="0"/>
                <a:cs typeface="Times New Roman" panose="02020603050405020304" pitchFamily="18" charset="0"/>
              </a:rPr>
              <a:t>AIDS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28650" y="869133"/>
            <a:ext cx="7886700" cy="5307830"/>
          </a:xfrm>
        </p:spPr>
        <p:txBody>
          <a:bodyPr>
            <a:normAutofit/>
          </a:bodyPr>
          <a:lstStyle/>
          <a:p>
            <a:pPr>
              <a:lnSpc>
                <a:spcPct val="150000"/>
              </a:lnSpc>
            </a:pPr>
            <a:r>
              <a:rPr lang="en-US" sz="2000" dirty="0">
                <a:latin typeface="Times New Roman" panose="02020603050405020304" pitchFamily="18" charset="0"/>
                <a:cs typeface="Times New Roman" panose="02020603050405020304" pitchFamily="18" charset="0"/>
              </a:rPr>
              <a:t>A disease of the immune system due to infection with HIV. HIV destroys the CD4 T lymphocytes (CD4 cells) of the immune system, leaving the body vulnerable to life-threatening infections and cancers. Acquired immunodeficiency syndrome (AIDS) is the most advanced stage of HIV infection. </a:t>
            </a:r>
            <a:r>
              <a:rPr lang="en-US" sz="2400" b="1" dirty="0">
                <a:solidFill>
                  <a:srgbClr val="FF0000"/>
                </a:solidFill>
                <a:latin typeface="Times New Roman" panose="02020603050405020304" pitchFamily="18" charset="0"/>
                <a:cs typeface="Times New Roman" panose="02020603050405020304" pitchFamily="18" charset="0"/>
              </a:rPr>
              <a:t>To be diagnosed with AIDS, a person with HIV must have an AIDS-defining condition or have a CD4 count less than 200 cells/mm</a:t>
            </a:r>
            <a:r>
              <a:rPr lang="en-US" sz="2400" b="1" baseline="30000" dirty="0">
                <a:solidFill>
                  <a:srgbClr val="FF0000"/>
                </a:solidFill>
                <a:latin typeface="Times New Roman" panose="02020603050405020304" pitchFamily="18" charset="0"/>
                <a:cs typeface="Times New Roman" panose="02020603050405020304" pitchFamily="18" charset="0"/>
              </a:rPr>
              <a:t>3</a:t>
            </a:r>
            <a:r>
              <a:rPr lang="en-US" sz="2400" b="1" dirty="0">
                <a:solidFill>
                  <a:srgbClr val="FF0000"/>
                </a:solidFill>
                <a:latin typeface="Times New Roman" panose="02020603050405020304" pitchFamily="18" charset="0"/>
                <a:cs typeface="Times New Roman" panose="02020603050405020304" pitchFamily="18" charset="0"/>
              </a:rPr>
              <a:t> (regardless of whether the person has an AIDS-defining condition</a:t>
            </a:r>
            <a:r>
              <a:rPr lang="en-US" sz="2400" b="1" dirty="0" smtClean="0">
                <a:solidFill>
                  <a:srgbClr val="FF0000"/>
                </a:solidFill>
                <a:latin typeface="Times New Roman" panose="02020603050405020304" pitchFamily="18" charset="0"/>
                <a:cs typeface="Times New Roman" panose="02020603050405020304" pitchFamily="18" charset="0"/>
              </a:rPr>
              <a:t>).</a:t>
            </a:r>
          </a:p>
          <a:p>
            <a:pPr>
              <a:lnSpc>
                <a:spcPct val="150000"/>
              </a:lnSpc>
            </a:pPr>
            <a:endParaRPr lang="en-US" sz="2400" b="1" dirty="0">
              <a:solidFill>
                <a:srgbClr val="FF0000"/>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stretch>
            <a:fillRect/>
          </a:stretch>
        </p:blipFill>
        <p:spPr>
          <a:xfrm>
            <a:off x="781539" y="4587799"/>
            <a:ext cx="4572000" cy="1828632"/>
          </a:xfrm>
          <a:prstGeom prst="rect">
            <a:avLst/>
          </a:prstGeom>
        </p:spPr>
      </p:pic>
    </p:spTree>
    <p:extLst>
      <p:ext uri="{BB962C8B-B14F-4D97-AF65-F5344CB8AC3E}">
        <p14:creationId xmlns:p14="http://schemas.microsoft.com/office/powerpoint/2010/main" val="72558713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64864" y="757316"/>
            <a:ext cx="7886700" cy="4351338"/>
          </a:xfrm>
        </p:spPr>
        <p:txBody>
          <a:bodyPr/>
          <a:lstStyle/>
          <a:p>
            <a:pPr>
              <a:lnSpc>
                <a:spcPct val="150000"/>
              </a:lnSpc>
            </a:pPr>
            <a:r>
              <a:rPr lang="en-US" dirty="0">
                <a:latin typeface="Times New Roman" panose="02020603050405020304" pitchFamily="18" charset="0"/>
                <a:cs typeface="Times New Roman" panose="02020603050405020304" pitchFamily="18" charset="0"/>
              </a:rPr>
              <a:t>If AIDS does develop, it means that the immune system is severely compromised. It’s weakened to the point where it can no longer fight off most diseases and infections. That makes the person vulnerable to a wide range of illnesses, </a:t>
            </a:r>
            <a:r>
              <a:rPr lang="en-US" dirty="0" smtClean="0">
                <a:latin typeface="Times New Roman" panose="02020603050405020304" pitchFamily="18" charset="0"/>
                <a:cs typeface="Times New Roman" panose="02020603050405020304" pitchFamily="18" charset="0"/>
              </a:rPr>
              <a:t>including………..</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595504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820689"/>
            <a:ext cx="7886700" cy="5263239"/>
          </a:xfrm>
        </p:spPr>
        <p:txBody>
          <a:bodyPr>
            <a:normAutofit fontScale="85000" lnSpcReduction="20000"/>
          </a:bodyPr>
          <a:lstStyle/>
          <a:p>
            <a:pPr>
              <a:lnSpc>
                <a:spcPct val="150000"/>
              </a:lnSpc>
            </a:pPr>
            <a:r>
              <a:rPr lang="en-US" dirty="0" smtClean="0">
                <a:latin typeface="Times New Roman" panose="02020603050405020304" pitchFamily="18" charset="0"/>
                <a:cs typeface="Times New Roman" panose="02020603050405020304" pitchFamily="18" charset="0"/>
              </a:rPr>
              <a:t>Pneumonia</a:t>
            </a: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rPr>
              <a:t>T</a:t>
            </a:r>
            <a:r>
              <a:rPr lang="en-US" dirty="0" smtClean="0">
                <a:latin typeface="Times New Roman" panose="02020603050405020304" pitchFamily="18" charset="0"/>
                <a:cs typeface="Times New Roman" panose="02020603050405020304" pitchFamily="18" charset="0"/>
              </a:rPr>
              <a:t>uberculosis</a:t>
            </a: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rPr>
              <a:t>O</a:t>
            </a:r>
            <a:r>
              <a:rPr lang="en-US" dirty="0" smtClean="0">
                <a:latin typeface="Times New Roman" panose="02020603050405020304" pitchFamily="18" charset="0"/>
                <a:cs typeface="Times New Roman" panose="02020603050405020304" pitchFamily="18" charset="0"/>
              </a:rPr>
              <a:t>ral </a:t>
            </a:r>
            <a:r>
              <a:rPr lang="en-US" dirty="0">
                <a:latin typeface="Times New Roman" panose="02020603050405020304" pitchFamily="18" charset="0"/>
                <a:cs typeface="Times New Roman" panose="02020603050405020304" pitchFamily="18" charset="0"/>
              </a:rPr>
              <a:t>thrush, a fungal infection in the mouth or throat</a:t>
            </a:r>
          </a:p>
          <a:p>
            <a:pPr>
              <a:lnSpc>
                <a:spcPct val="150000"/>
              </a:lnSpc>
            </a:pPr>
            <a:r>
              <a:rPr lang="en-US" dirty="0">
                <a:latin typeface="Times New Roman" panose="02020603050405020304" pitchFamily="18" charset="0"/>
                <a:cs typeface="Times New Roman" panose="02020603050405020304" pitchFamily="18" charset="0"/>
              </a:rPr>
              <a:t>C</a:t>
            </a:r>
            <a:r>
              <a:rPr lang="en-US" dirty="0" smtClean="0">
                <a:latin typeface="Times New Roman" panose="02020603050405020304" pitchFamily="18" charset="0"/>
                <a:cs typeface="Times New Roman" panose="02020603050405020304" pitchFamily="18" charset="0"/>
              </a:rPr>
              <a:t>ytomegalovirus </a:t>
            </a:r>
            <a:r>
              <a:rPr lang="en-US" dirty="0">
                <a:latin typeface="Times New Roman" panose="02020603050405020304" pitchFamily="18" charset="0"/>
                <a:cs typeface="Times New Roman" panose="02020603050405020304" pitchFamily="18" charset="0"/>
              </a:rPr>
              <a:t>(CMV), a type of herpes virus</a:t>
            </a:r>
          </a:p>
          <a:p>
            <a:pPr>
              <a:lnSpc>
                <a:spcPct val="150000"/>
              </a:lnSpc>
            </a:pPr>
            <a:r>
              <a:rPr lang="en-US" dirty="0" err="1">
                <a:latin typeface="Times New Roman" panose="02020603050405020304" pitchFamily="18" charset="0"/>
                <a:cs typeface="Times New Roman" panose="02020603050405020304" pitchFamily="18" charset="0"/>
              </a:rPr>
              <a:t>C</a:t>
            </a:r>
            <a:r>
              <a:rPr lang="en-US" dirty="0" err="1" smtClean="0">
                <a:latin typeface="Times New Roman" panose="02020603050405020304" pitchFamily="18" charset="0"/>
                <a:cs typeface="Times New Roman" panose="02020603050405020304" pitchFamily="18" charset="0"/>
              </a:rPr>
              <a:t>ryptococcal</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meningitis, a fungal infection in the brain</a:t>
            </a:r>
          </a:p>
          <a:p>
            <a:pPr>
              <a:lnSpc>
                <a:spcPct val="150000"/>
              </a:lnSpc>
            </a:pPr>
            <a:r>
              <a:rPr lang="en-US" dirty="0">
                <a:latin typeface="Times New Roman" panose="02020603050405020304" pitchFamily="18" charset="0"/>
                <a:cs typeface="Times New Roman" panose="02020603050405020304" pitchFamily="18" charset="0"/>
              </a:rPr>
              <a:t>T</a:t>
            </a:r>
            <a:r>
              <a:rPr lang="en-US" dirty="0" smtClean="0">
                <a:latin typeface="Times New Roman" panose="02020603050405020304" pitchFamily="18" charset="0"/>
                <a:cs typeface="Times New Roman" panose="02020603050405020304" pitchFamily="18" charset="0"/>
              </a:rPr>
              <a:t>oxoplasmosis</a:t>
            </a:r>
            <a:r>
              <a:rPr lang="en-US" dirty="0">
                <a:latin typeface="Times New Roman" panose="02020603050405020304" pitchFamily="18" charset="0"/>
                <a:cs typeface="Times New Roman" panose="02020603050405020304" pitchFamily="18" charset="0"/>
              </a:rPr>
              <a:t>, a brain infection caused by a parasite</a:t>
            </a:r>
          </a:p>
          <a:p>
            <a:pPr>
              <a:lnSpc>
                <a:spcPct val="150000"/>
              </a:lnSpc>
            </a:pPr>
            <a:r>
              <a:rPr lang="en-US" dirty="0">
                <a:latin typeface="Times New Roman" panose="02020603050405020304" pitchFamily="18" charset="0"/>
                <a:cs typeface="Times New Roman" panose="02020603050405020304" pitchFamily="18" charset="0"/>
              </a:rPr>
              <a:t>C</a:t>
            </a:r>
            <a:r>
              <a:rPr lang="en-US" dirty="0" smtClean="0">
                <a:latin typeface="Times New Roman" panose="02020603050405020304" pitchFamily="18" charset="0"/>
                <a:cs typeface="Times New Roman" panose="02020603050405020304" pitchFamily="18" charset="0"/>
              </a:rPr>
              <a:t>ryptosporidiosis, </a:t>
            </a:r>
            <a:r>
              <a:rPr lang="en-US" dirty="0">
                <a:latin typeface="Times New Roman" panose="02020603050405020304" pitchFamily="18" charset="0"/>
                <a:cs typeface="Times New Roman" panose="02020603050405020304" pitchFamily="18" charset="0"/>
              </a:rPr>
              <a:t>an infection caused by an intestinal parasite</a:t>
            </a:r>
          </a:p>
          <a:p>
            <a:pPr>
              <a:lnSpc>
                <a:spcPct val="150000"/>
              </a:lnSpc>
            </a:pPr>
            <a:r>
              <a:rPr lang="en-US" dirty="0">
                <a:latin typeface="Times New Roman" panose="02020603050405020304" pitchFamily="18" charset="0"/>
                <a:cs typeface="Times New Roman" panose="02020603050405020304" pitchFamily="18" charset="0"/>
              </a:rPr>
              <a:t>C</a:t>
            </a:r>
            <a:r>
              <a:rPr lang="en-US" dirty="0" smtClean="0">
                <a:latin typeface="Times New Roman" panose="02020603050405020304" pitchFamily="18" charset="0"/>
                <a:cs typeface="Times New Roman" panose="02020603050405020304" pitchFamily="18" charset="0"/>
              </a:rPr>
              <a:t>ancer</a:t>
            </a:r>
            <a:r>
              <a:rPr lang="en-US" dirty="0">
                <a:latin typeface="Times New Roman" panose="02020603050405020304" pitchFamily="18" charset="0"/>
                <a:cs typeface="Times New Roman" panose="02020603050405020304" pitchFamily="18" charset="0"/>
              </a:rPr>
              <a:t>, including Kaposi’s sarcoma (KS) and </a:t>
            </a:r>
            <a:r>
              <a:rPr lang="en-US" dirty="0" smtClean="0">
                <a:latin typeface="Times New Roman" panose="02020603050405020304" pitchFamily="18" charset="0"/>
                <a:cs typeface="Times New Roman" panose="02020603050405020304" pitchFamily="18" charset="0"/>
              </a:rPr>
              <a:t>lymphoma</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32494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solidFill>
                  <a:srgbClr val="FF0000"/>
                </a:solidFill>
                <a:latin typeface="Times New Roman" panose="02020603050405020304" pitchFamily="18" charset="0"/>
                <a:cs typeface="Times New Roman" panose="02020603050405020304" pitchFamily="18" charset="0"/>
              </a:rPr>
              <a:t>AIDS </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sz="half" idx="1"/>
          </p:nvPr>
        </p:nvSpPr>
        <p:spPr/>
        <p:txBody>
          <a:bodyPr/>
          <a:lstStyle/>
          <a:p>
            <a:r>
              <a:rPr lang="en-US" dirty="0" smtClean="0">
                <a:solidFill>
                  <a:srgbClr val="0070C0"/>
                </a:solidFill>
                <a:latin typeface="Times New Roman" panose="02020603050405020304" pitchFamily="18" charset="0"/>
                <a:cs typeface="Times New Roman" panose="02020603050405020304" pitchFamily="18" charset="0"/>
              </a:rPr>
              <a:t>NEOPLASM </a:t>
            </a:r>
          </a:p>
          <a:p>
            <a:pPr marL="0" indent="0">
              <a:buNone/>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Kaposi’s sarcoma</a:t>
            </a:r>
            <a:endParaRPr lang="en-US" dirty="0">
              <a:latin typeface="Times New Roman" panose="02020603050405020304" pitchFamily="18" charset="0"/>
              <a:cs typeface="Times New Roman" panose="02020603050405020304" pitchFamily="18" charset="0"/>
            </a:endParaRPr>
          </a:p>
        </p:txBody>
      </p:sp>
      <p:pic>
        <p:nvPicPr>
          <p:cNvPr id="10" name="Picture 9"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581650" y="75173"/>
            <a:ext cx="3562350" cy="3018790"/>
          </a:xfrm>
          <a:prstGeom prst="rect">
            <a:avLst/>
          </a:prstGeom>
          <a:noFill/>
          <a:ln>
            <a:noFill/>
          </a:ln>
        </p:spPr>
      </p:pic>
      <p:pic>
        <p:nvPicPr>
          <p:cNvPr id="7" name="Content Placeholder 6" descr="Image result for kaposi sarcoma pictures"/>
          <p:cNvPicPr>
            <a:picLocks noGrp="1"/>
          </p:cNvPicPr>
          <p:nvPr>
            <p:ph sz="half" idx="2"/>
          </p:nvPr>
        </p:nvPicPr>
        <p:blipFill rotWithShape="1">
          <a:blip r:embed="rId3" cstate="print">
            <a:extLst>
              <a:ext uri="{28A0092B-C50C-407E-A947-70E740481C1C}">
                <a14:useLocalDpi xmlns:a14="http://schemas.microsoft.com/office/drawing/2010/main" val="0"/>
              </a:ext>
            </a:extLst>
          </a:blip>
          <a:srcRect l="9937" t="25479" b="-3"/>
          <a:stretch/>
        </p:blipFill>
        <p:spPr bwMode="auto">
          <a:xfrm>
            <a:off x="1456104" y="3137936"/>
            <a:ext cx="2529742" cy="2743082"/>
          </a:xfrm>
          <a:prstGeom prst="rect">
            <a:avLst/>
          </a:prstGeom>
          <a:noFill/>
          <a:ln>
            <a:noFill/>
          </a:ln>
          <a:extLst>
            <a:ext uri="{53640926-AAD7-44D8-BBD7-CCE9431645EC}">
              <a14:shadowObscured xmlns:a14="http://schemas.microsoft.com/office/drawing/2010/main"/>
            </a:ext>
          </a:extLst>
        </p:spPr>
      </p:pic>
      <p:pic>
        <p:nvPicPr>
          <p:cNvPr id="8" name="Picture 7" descr="Image result for lymphoma picture"/>
          <p:cNvPicPr/>
          <p:nvPr/>
        </p:nvPicPr>
        <p:blipFill>
          <a:blip r:embed="rId4">
            <a:extLst>
              <a:ext uri="{28A0092B-C50C-407E-A947-70E740481C1C}">
                <a14:useLocalDpi xmlns:a14="http://schemas.microsoft.com/office/drawing/2010/main" val="0"/>
              </a:ext>
            </a:extLst>
          </a:blip>
          <a:srcRect/>
          <a:stretch>
            <a:fillRect/>
          </a:stretch>
        </p:blipFill>
        <p:spPr bwMode="auto">
          <a:xfrm>
            <a:off x="5134710" y="3093963"/>
            <a:ext cx="2710130" cy="2195391"/>
          </a:xfrm>
          <a:prstGeom prst="rect">
            <a:avLst/>
          </a:prstGeom>
          <a:noFill/>
          <a:ln>
            <a:noFill/>
          </a:ln>
        </p:spPr>
      </p:pic>
      <p:sp>
        <p:nvSpPr>
          <p:cNvPr id="9" name="TextBox 8"/>
          <p:cNvSpPr txBox="1"/>
          <p:nvPr/>
        </p:nvSpPr>
        <p:spPr>
          <a:xfrm>
            <a:off x="5581650" y="5439508"/>
            <a:ext cx="2625969" cy="523220"/>
          </a:xfrm>
          <a:prstGeom prst="rect">
            <a:avLst/>
          </a:prstGeom>
          <a:noFill/>
        </p:spPr>
        <p:txBody>
          <a:bodyPr wrap="square" rtlCol="0">
            <a:spAutoFit/>
          </a:bodyPr>
          <a:lstStyle/>
          <a:p>
            <a:r>
              <a:rPr lang="en-US" sz="2800" dirty="0" smtClean="0">
                <a:latin typeface="Times New Roman" panose="02020603050405020304" pitchFamily="18" charset="0"/>
                <a:cs typeface="Times New Roman" panose="02020603050405020304" pitchFamily="18" charset="0"/>
              </a:rPr>
              <a:t>Lymphoma</a:t>
            </a:r>
            <a:r>
              <a:rPr lang="en-US" dirty="0" smtClean="0"/>
              <a:t> </a:t>
            </a:r>
            <a:endParaRPr lang="en-US" dirty="0"/>
          </a:p>
        </p:txBody>
      </p:sp>
    </p:spTree>
    <p:extLst>
      <p:ext uri="{BB962C8B-B14F-4D97-AF65-F5344CB8AC3E}">
        <p14:creationId xmlns:p14="http://schemas.microsoft.com/office/powerpoint/2010/main" val="75427595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sz="half" idx="1"/>
          </p:nvPr>
        </p:nvSpPr>
        <p:spPr/>
        <p:txBody>
          <a:bodyPr/>
          <a:lstStyle/>
          <a:p>
            <a:r>
              <a:rPr lang="en-US" dirty="0" smtClean="0">
                <a:solidFill>
                  <a:srgbClr val="0070C0"/>
                </a:solidFill>
                <a:latin typeface="Times New Roman" panose="02020603050405020304" pitchFamily="18" charset="0"/>
                <a:cs typeface="Times New Roman" panose="02020603050405020304" pitchFamily="18" charset="0"/>
              </a:rPr>
              <a:t>Bacteria </a:t>
            </a:r>
          </a:p>
          <a:p>
            <a:pPr lvl="1">
              <a:buFont typeface="Wingdings" panose="05000000000000000000" pitchFamily="2" charset="2"/>
              <a:buChar char="q"/>
            </a:pPr>
            <a:r>
              <a:rPr lang="en-US" dirty="0" smtClean="0"/>
              <a:t> S pneumonia </a:t>
            </a:r>
          </a:p>
          <a:p>
            <a:pPr lvl="2"/>
            <a:r>
              <a:rPr lang="en-US" dirty="0" err="1" smtClean="0"/>
              <a:t>Spesis</a:t>
            </a:r>
            <a:endParaRPr lang="en-US" dirty="0" smtClean="0"/>
          </a:p>
          <a:p>
            <a:pPr lvl="2"/>
            <a:r>
              <a:rPr lang="en-US" dirty="0" smtClean="0"/>
              <a:t>Pneumonia</a:t>
            </a:r>
          </a:p>
          <a:p>
            <a:pPr lvl="2"/>
            <a:r>
              <a:rPr lang="en-US" dirty="0" smtClean="0"/>
              <a:t>Meningitis </a:t>
            </a:r>
          </a:p>
          <a:p>
            <a:pPr lvl="1">
              <a:buFont typeface="Wingdings" panose="05000000000000000000" pitchFamily="2" charset="2"/>
              <a:buChar char="q"/>
            </a:pPr>
            <a:r>
              <a:rPr lang="en-US" dirty="0" smtClean="0"/>
              <a:t> M </a:t>
            </a:r>
            <a:r>
              <a:rPr lang="en-US" dirty="0" err="1" smtClean="0"/>
              <a:t>Avuim</a:t>
            </a:r>
            <a:r>
              <a:rPr lang="en-US" dirty="0" smtClean="0"/>
              <a:t> </a:t>
            </a:r>
            <a:r>
              <a:rPr lang="en-US" dirty="0" err="1" smtClean="0"/>
              <a:t>intracellulare</a:t>
            </a:r>
            <a:r>
              <a:rPr lang="en-US" dirty="0" smtClean="0"/>
              <a:t> </a:t>
            </a:r>
          </a:p>
          <a:p>
            <a:r>
              <a:rPr lang="en-US" dirty="0" smtClean="0">
                <a:solidFill>
                  <a:srgbClr val="0070C0"/>
                </a:solidFill>
                <a:latin typeface="Times New Roman" panose="02020603050405020304" pitchFamily="18" charset="0"/>
                <a:cs typeface="Times New Roman" panose="02020603050405020304" pitchFamily="18" charset="0"/>
              </a:rPr>
              <a:t>Viruses </a:t>
            </a:r>
          </a:p>
          <a:p>
            <a:pPr lvl="2">
              <a:buFont typeface="Wingdings" panose="05000000000000000000" pitchFamily="2" charset="2"/>
              <a:buChar char="q"/>
            </a:pPr>
            <a:r>
              <a:rPr lang="en-US" dirty="0" smtClean="0"/>
              <a:t>Epstein </a:t>
            </a:r>
            <a:r>
              <a:rPr lang="en-US" dirty="0" err="1" smtClean="0"/>
              <a:t>barr</a:t>
            </a:r>
            <a:r>
              <a:rPr lang="en-US" dirty="0" smtClean="0"/>
              <a:t> virus </a:t>
            </a:r>
          </a:p>
          <a:p>
            <a:pPr lvl="2">
              <a:buFont typeface="Wingdings" panose="05000000000000000000" pitchFamily="2" charset="2"/>
              <a:buChar char="q"/>
            </a:pPr>
            <a:r>
              <a:rPr lang="en-US" dirty="0" smtClean="0"/>
              <a:t>Cytomegalovirus </a:t>
            </a:r>
          </a:p>
          <a:p>
            <a:pPr lvl="2">
              <a:buFont typeface="Wingdings" panose="05000000000000000000" pitchFamily="2" charset="2"/>
              <a:buChar char="q"/>
            </a:pPr>
            <a:r>
              <a:rPr lang="en-US" dirty="0" smtClean="0"/>
              <a:t>Varicella zoster </a:t>
            </a:r>
          </a:p>
          <a:p>
            <a:pPr lvl="2"/>
            <a:endParaRPr lang="en-US" dirty="0"/>
          </a:p>
        </p:txBody>
      </p:sp>
      <p:pic>
        <p:nvPicPr>
          <p:cNvPr id="5" name="Picture 4"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581650" y="75173"/>
            <a:ext cx="3562350" cy="3018790"/>
          </a:xfrm>
          <a:prstGeom prst="rect">
            <a:avLst/>
          </a:prstGeom>
          <a:noFill/>
          <a:ln>
            <a:noFill/>
          </a:ln>
        </p:spPr>
      </p:pic>
      <p:sp>
        <p:nvSpPr>
          <p:cNvPr id="4" name="Content Placeholder 3"/>
          <p:cNvSpPr>
            <a:spLocks noGrp="1"/>
          </p:cNvSpPr>
          <p:nvPr>
            <p:ph sz="half" idx="2"/>
          </p:nvPr>
        </p:nvSpPr>
        <p:spPr/>
        <p:txBody>
          <a:bodyPr/>
          <a:lstStyle/>
          <a:p>
            <a:pPr marL="0" indent="0">
              <a:buNone/>
            </a:pPr>
            <a:r>
              <a:rPr lang="en-US" dirty="0" smtClean="0">
                <a:latin typeface="Times New Roman" panose="02020603050405020304" pitchFamily="18" charset="0"/>
                <a:cs typeface="Times New Roman" panose="02020603050405020304" pitchFamily="18" charset="0"/>
              </a:rPr>
              <a:t>  </a:t>
            </a:r>
            <a:r>
              <a:rPr lang="en-US" dirty="0" smtClean="0">
                <a:solidFill>
                  <a:srgbClr val="0070C0"/>
                </a:solidFill>
                <a:latin typeface="Times New Roman" panose="02020603050405020304" pitchFamily="18" charset="0"/>
                <a:cs typeface="Times New Roman" panose="02020603050405020304" pitchFamily="18" charset="0"/>
              </a:rPr>
              <a:t>Fungal </a:t>
            </a:r>
          </a:p>
          <a:p>
            <a:pPr>
              <a:buFont typeface="Wingdings" panose="05000000000000000000" pitchFamily="2" charset="2"/>
              <a:buChar char="q"/>
            </a:pPr>
            <a:r>
              <a:rPr lang="en-US" sz="2000" dirty="0" smtClean="0"/>
              <a:t>      </a:t>
            </a:r>
            <a:r>
              <a:rPr lang="en-US" sz="2000" dirty="0" smtClean="0">
                <a:latin typeface="Times New Roman" panose="02020603050405020304" pitchFamily="18" charset="0"/>
                <a:cs typeface="Times New Roman" panose="02020603050405020304" pitchFamily="18" charset="0"/>
              </a:rPr>
              <a:t>Pneumocystis </a:t>
            </a:r>
            <a:r>
              <a:rPr lang="en-US" sz="2000" dirty="0" err="1" smtClean="0">
                <a:latin typeface="Times New Roman" panose="02020603050405020304" pitchFamily="18" charset="0"/>
                <a:cs typeface="Times New Roman" panose="02020603050405020304" pitchFamily="18" charset="0"/>
              </a:rPr>
              <a:t>jiroveci</a:t>
            </a:r>
            <a:endParaRPr lang="en-US" sz="20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Candida</a:t>
            </a:r>
          </a:p>
          <a:p>
            <a:pPr>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Cryptococcus </a:t>
            </a:r>
            <a:r>
              <a:rPr lang="en-US" sz="2000" dirty="0" err="1" smtClean="0">
                <a:latin typeface="Times New Roman" panose="02020603050405020304" pitchFamily="18" charset="0"/>
                <a:cs typeface="Times New Roman" panose="02020603050405020304" pitchFamily="18" charset="0"/>
              </a:rPr>
              <a:t>neoformans</a:t>
            </a:r>
            <a:endParaRPr lang="en-US" sz="2000" dirty="0" smtClean="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  </a:t>
            </a:r>
            <a:r>
              <a:rPr lang="en-US" dirty="0" smtClean="0">
                <a:solidFill>
                  <a:srgbClr val="0070C0"/>
                </a:solidFill>
                <a:latin typeface="Times New Roman" panose="02020603050405020304" pitchFamily="18" charset="0"/>
                <a:cs typeface="Times New Roman" panose="02020603050405020304" pitchFamily="18" charset="0"/>
              </a:rPr>
              <a:t>Protozoa </a:t>
            </a:r>
          </a:p>
          <a:p>
            <a:pPr>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Toxoplasma </a:t>
            </a:r>
            <a:r>
              <a:rPr lang="en-US" sz="1800" dirty="0" err="1">
                <a:latin typeface="Times New Roman" panose="02020603050405020304" pitchFamily="18" charset="0"/>
                <a:cs typeface="Times New Roman" panose="02020603050405020304" pitchFamily="18" charset="0"/>
              </a:rPr>
              <a:t>gondii</a:t>
            </a:r>
            <a:r>
              <a:rPr lang="en-US" sz="1800" dirty="0">
                <a:latin typeface="Times New Roman" panose="02020603050405020304" pitchFamily="18" charset="0"/>
                <a:cs typeface="Times New Roman" panose="02020603050405020304" pitchFamily="18" charset="0"/>
              </a:rPr>
              <a:t> </a:t>
            </a:r>
            <a:r>
              <a:rPr lang="en-US" sz="1800" dirty="0" smtClean="0">
                <a:latin typeface="Times New Roman" panose="02020603050405020304" pitchFamily="18" charset="0"/>
                <a:cs typeface="Times New Roman" panose="02020603050405020304" pitchFamily="18" charset="0"/>
              </a:rPr>
              <a:t>–</a:t>
            </a:r>
          </a:p>
          <a:p>
            <a:pPr marL="0" indent="0">
              <a:buNone/>
            </a:pPr>
            <a:r>
              <a:rPr lang="en-US" sz="1800" dirty="0" smtClean="0">
                <a:latin typeface="Times New Roman" panose="02020603050405020304" pitchFamily="18" charset="0"/>
                <a:cs typeface="Times New Roman" panose="02020603050405020304" pitchFamily="18" charset="0"/>
              </a:rPr>
              <a:t>                       Cerebral abscess – </a:t>
            </a:r>
          </a:p>
          <a:p>
            <a:pPr marL="0" indent="0">
              <a:buNone/>
            </a:pPr>
            <a:r>
              <a:rPr lang="en-US" sz="1800" dirty="0" smtClean="0">
                <a:latin typeface="Times New Roman" panose="02020603050405020304" pitchFamily="18" charset="0"/>
                <a:cs typeface="Times New Roman" panose="02020603050405020304" pitchFamily="18" charset="0"/>
              </a:rPr>
              <a:t>                        Retinitis</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916792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239471"/>
            <a:ext cx="3886200" cy="4351338"/>
          </a:xfrm>
        </p:spPr>
        <p:txBody>
          <a:bodyPr/>
          <a:lstStyle/>
          <a:p>
            <a:r>
              <a:rPr lang="en-US" dirty="0">
                <a:solidFill>
                  <a:srgbClr val="0070C0"/>
                </a:solidFill>
                <a:latin typeface="Times New Roman" panose="02020603050405020304" pitchFamily="18" charset="0"/>
                <a:cs typeface="Times New Roman" panose="02020603050405020304" pitchFamily="18" charset="0"/>
              </a:rPr>
              <a:t>HIV (direct </a:t>
            </a:r>
            <a:r>
              <a:rPr lang="en-US" dirty="0" smtClean="0">
                <a:solidFill>
                  <a:srgbClr val="0070C0"/>
                </a:solidFill>
                <a:latin typeface="Times New Roman" panose="02020603050405020304" pitchFamily="18" charset="0"/>
                <a:cs typeface="Times New Roman" panose="02020603050405020304" pitchFamily="18" charset="0"/>
              </a:rPr>
              <a:t>effect) – </a:t>
            </a:r>
            <a:r>
              <a:rPr lang="en-US" sz="2400" dirty="0" smtClean="0">
                <a:latin typeface="Times New Roman" panose="02020603050405020304" pitchFamily="18" charset="0"/>
                <a:cs typeface="Times New Roman" panose="02020603050405020304" pitchFamily="18" charset="0"/>
              </a:rPr>
              <a:t>Enteropathy </a:t>
            </a:r>
          </a:p>
          <a:p>
            <a:pPr marL="0" indent="0">
              <a:buNone/>
            </a:pPr>
            <a:r>
              <a:rPr lang="en-US" sz="2400" dirty="0" smtClean="0">
                <a:latin typeface="Times New Roman" panose="02020603050405020304" pitchFamily="18" charset="0"/>
                <a:cs typeface="Times New Roman" panose="02020603050405020304" pitchFamily="18" charset="0"/>
              </a:rPr>
              <a:t>   Dementia </a:t>
            </a:r>
          </a:p>
          <a:p>
            <a:pPr marL="0" indent="0">
              <a:buNone/>
            </a:pPr>
            <a:r>
              <a:rPr lang="en-US" sz="2400" dirty="0" smtClean="0">
                <a:latin typeface="Times New Roman" panose="02020603050405020304" pitchFamily="18" charset="0"/>
                <a:cs typeface="Times New Roman" panose="02020603050405020304" pitchFamily="18" charset="0"/>
              </a:rPr>
              <a:t>   Nephropathy</a:t>
            </a:r>
            <a:endParaRPr lang="en-US" sz="2400"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514850" y="1380148"/>
            <a:ext cx="3834046" cy="4497021"/>
          </a:xfrm>
        </p:spPr>
      </p:pic>
      <p:pic>
        <p:nvPicPr>
          <p:cNvPr id="4" name="Picture 3" descr="Image result for AIDS LOGO"/>
          <p:cNvPicPr/>
          <p:nvPr/>
        </p:nvPicPr>
        <p:blipFill>
          <a:blip r:embed="rId3">
            <a:extLst>
              <a:ext uri="{28A0092B-C50C-407E-A947-70E740481C1C}">
                <a14:useLocalDpi xmlns:a14="http://schemas.microsoft.com/office/drawing/2010/main" val="0"/>
              </a:ext>
            </a:extLst>
          </a:blip>
          <a:srcRect/>
          <a:stretch>
            <a:fillRect/>
          </a:stretch>
        </p:blipFill>
        <p:spPr bwMode="auto">
          <a:xfrm>
            <a:off x="454757" y="3415140"/>
            <a:ext cx="3562350" cy="3018790"/>
          </a:xfrm>
          <a:prstGeom prst="rect">
            <a:avLst/>
          </a:prstGeom>
          <a:noFill/>
          <a:ln>
            <a:noFill/>
          </a:ln>
        </p:spPr>
      </p:pic>
    </p:spTree>
    <p:extLst>
      <p:ext uri="{BB962C8B-B14F-4D97-AF65-F5344CB8AC3E}">
        <p14:creationId xmlns:p14="http://schemas.microsoft.com/office/powerpoint/2010/main" val="37757116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01003"/>
            <a:ext cx="7886700" cy="1325563"/>
          </a:xfrm>
        </p:spPr>
        <p:txBody>
          <a:bodyPr/>
          <a:lstStyle/>
          <a:p>
            <a:r>
              <a:rPr lang="en-US" dirty="0" smtClean="0"/>
              <a:t>Prevention </a:t>
            </a:r>
            <a:endParaRPr lang="en-US" dirty="0"/>
          </a:p>
        </p:txBody>
      </p:sp>
      <p:pic>
        <p:nvPicPr>
          <p:cNvPr id="4" name="Picture 3"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581650" y="75173"/>
            <a:ext cx="3562350" cy="3018790"/>
          </a:xfrm>
          <a:prstGeom prst="rect">
            <a:avLst/>
          </a:prstGeom>
          <a:noFill/>
          <a:ln>
            <a:noFill/>
          </a:ln>
        </p:spPr>
      </p:pic>
      <p:sp>
        <p:nvSpPr>
          <p:cNvPr id="3" name="Content Placeholder 2"/>
          <p:cNvSpPr>
            <a:spLocks noGrp="1"/>
          </p:cNvSpPr>
          <p:nvPr>
            <p:ph idx="1"/>
          </p:nvPr>
        </p:nvSpPr>
        <p:spPr>
          <a:xfrm>
            <a:off x="628650" y="1526566"/>
            <a:ext cx="7886700" cy="4749188"/>
          </a:xfrm>
        </p:spPr>
        <p:txBody>
          <a:bodyPr>
            <a:normAutofit fontScale="92500" lnSpcReduction="10000"/>
          </a:bodyPr>
          <a:lstStyle/>
          <a:p>
            <a:pPr marL="514350" indent="-514350">
              <a:buAutoNum type="arabicPeriod"/>
            </a:pPr>
            <a:r>
              <a:rPr lang="en-US" b="1" dirty="0" smtClean="0">
                <a:solidFill>
                  <a:srgbClr val="0070C0"/>
                </a:solidFill>
                <a:latin typeface="Times New Roman" panose="02020603050405020304" pitchFamily="18" charset="0"/>
                <a:cs typeface="Times New Roman" panose="02020603050405020304" pitchFamily="18" charset="0"/>
              </a:rPr>
              <a:t>Male </a:t>
            </a:r>
            <a:r>
              <a:rPr lang="en-US" b="1" dirty="0">
                <a:solidFill>
                  <a:srgbClr val="0070C0"/>
                </a:solidFill>
                <a:latin typeface="Times New Roman" panose="02020603050405020304" pitchFamily="18" charset="0"/>
                <a:cs typeface="Times New Roman" panose="02020603050405020304" pitchFamily="18" charset="0"/>
              </a:rPr>
              <a:t>and female condom </a:t>
            </a:r>
            <a:r>
              <a:rPr lang="en-US" b="1" dirty="0" smtClean="0">
                <a:solidFill>
                  <a:srgbClr val="0070C0"/>
                </a:solidFill>
                <a:latin typeface="Times New Roman" panose="02020603050405020304" pitchFamily="18" charset="0"/>
                <a:cs typeface="Times New Roman" panose="02020603050405020304" pitchFamily="18" charset="0"/>
              </a:rPr>
              <a:t>use</a:t>
            </a:r>
          </a:p>
          <a:p>
            <a:pPr marL="0" indent="0" algn="just">
              <a:lnSpc>
                <a:spcPct val="115000"/>
              </a:lnSpc>
              <a:buNone/>
            </a:pPr>
            <a:r>
              <a:rPr lang="en-US" b="1" dirty="0">
                <a:latin typeface="Times New Roman" panose="02020603050405020304" pitchFamily="18" charset="0"/>
                <a:cs typeface="Times New Roman" panose="02020603050405020304" pitchFamily="18" charset="0"/>
              </a:rPr>
              <a:t>	</a:t>
            </a:r>
            <a:r>
              <a:rPr lang="en-US" sz="1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Correct and consistent use of male and female condoms during vaginal or anal penetration can protect against the spread of sexually transmitted infections, including HIV. Evidence shows that male latex condoms have an 85% or greater protective effect against HIV and other sexually transmitted infections (STIs).</a:t>
            </a:r>
            <a:endParaRPr lang="en-US" sz="19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r>
              <a:rPr lang="en-US" b="1" dirty="0" smtClean="0">
                <a:solidFill>
                  <a:srgbClr val="0070C0"/>
                </a:solidFill>
                <a:latin typeface="Times New Roman" panose="02020603050405020304" pitchFamily="18" charset="0"/>
                <a:cs typeface="Times New Roman" panose="02020603050405020304" pitchFamily="18" charset="0"/>
              </a:rPr>
              <a:t>2. Testing </a:t>
            </a:r>
            <a:r>
              <a:rPr lang="en-US" b="1" dirty="0">
                <a:solidFill>
                  <a:srgbClr val="0070C0"/>
                </a:solidFill>
                <a:latin typeface="Times New Roman" panose="02020603050405020304" pitchFamily="18" charset="0"/>
                <a:cs typeface="Times New Roman" panose="02020603050405020304" pitchFamily="18" charset="0"/>
              </a:rPr>
              <a:t>and counselling for HIV and </a:t>
            </a:r>
            <a:r>
              <a:rPr lang="en-US" b="1" dirty="0" smtClean="0">
                <a:solidFill>
                  <a:srgbClr val="0070C0"/>
                </a:solidFill>
                <a:latin typeface="Times New Roman" panose="02020603050405020304" pitchFamily="18" charset="0"/>
                <a:cs typeface="Times New Roman" panose="02020603050405020304" pitchFamily="18" charset="0"/>
              </a:rPr>
              <a:t>STIs</a:t>
            </a:r>
          </a:p>
          <a:p>
            <a:pPr marL="0" indent="0">
              <a:buNone/>
            </a:pPr>
            <a:r>
              <a:rPr lang="en-US" b="1" dirty="0">
                <a:latin typeface="Times New Roman" panose="02020603050405020304" pitchFamily="18" charset="0"/>
                <a:cs typeface="Times New Roman" panose="02020603050405020304" pitchFamily="18" charset="0"/>
              </a:rPr>
              <a:t>	</a:t>
            </a:r>
            <a:r>
              <a:rPr lang="en-US" sz="1900" dirty="0">
                <a:latin typeface="Times New Roman" panose="02020603050405020304" pitchFamily="18" charset="0"/>
                <a:cs typeface="Times New Roman" panose="02020603050405020304" pitchFamily="18" charset="0"/>
              </a:rPr>
              <a:t>Testing for HIV and other STIs is strongly advised for all people exposed to any   of the risk factors</a:t>
            </a:r>
          </a:p>
          <a:p>
            <a:pPr marL="0" indent="0">
              <a:buNone/>
            </a:pPr>
            <a:r>
              <a:rPr lang="en-US" sz="1800" dirty="0" smtClean="0">
                <a:solidFill>
                  <a:srgbClr val="0070C0"/>
                </a:solidFill>
                <a:latin typeface="Times New Roman" panose="02020603050405020304" pitchFamily="18" charset="0"/>
                <a:cs typeface="Times New Roman" panose="02020603050405020304" pitchFamily="18" charset="0"/>
              </a:rPr>
              <a:t>  </a:t>
            </a:r>
            <a:r>
              <a:rPr lang="en-US" b="1" dirty="0" smtClean="0">
                <a:solidFill>
                  <a:srgbClr val="0070C0"/>
                </a:solidFill>
                <a:latin typeface="Times New Roman" panose="02020603050405020304" pitchFamily="18" charset="0"/>
                <a:cs typeface="Times New Roman" panose="02020603050405020304" pitchFamily="18" charset="0"/>
              </a:rPr>
              <a:t>3. Testing </a:t>
            </a:r>
            <a:r>
              <a:rPr lang="en-US" b="1" dirty="0">
                <a:solidFill>
                  <a:srgbClr val="0070C0"/>
                </a:solidFill>
                <a:latin typeface="Times New Roman" panose="02020603050405020304" pitchFamily="18" charset="0"/>
                <a:cs typeface="Times New Roman" panose="02020603050405020304" pitchFamily="18" charset="0"/>
              </a:rPr>
              <a:t>and counselling, linkages </a:t>
            </a:r>
            <a:r>
              <a:rPr lang="en-US" b="1" dirty="0" smtClean="0">
                <a:solidFill>
                  <a:srgbClr val="0070C0"/>
                </a:solidFill>
                <a:latin typeface="Times New Roman" panose="02020603050405020304" pitchFamily="18" charset="0"/>
                <a:cs typeface="Times New Roman" panose="02020603050405020304" pitchFamily="18" charset="0"/>
              </a:rPr>
              <a:t>to tuberculosis care</a:t>
            </a:r>
          </a:p>
          <a:p>
            <a:pPr marL="0" indent="0">
              <a:lnSpc>
                <a:spcPct val="120000"/>
              </a:lnSpc>
              <a:buNone/>
            </a:pPr>
            <a:r>
              <a:rPr lang="en-US" sz="1900" dirty="0" smtClean="0">
                <a:latin typeface="Times New Roman" panose="02020603050405020304" pitchFamily="18" charset="0"/>
                <a:cs typeface="Times New Roman" panose="02020603050405020304" pitchFamily="18" charset="0"/>
              </a:rPr>
              <a:t>   Early </a:t>
            </a:r>
            <a:r>
              <a:rPr lang="en-US" sz="1900" dirty="0">
                <a:latin typeface="Times New Roman" panose="02020603050405020304" pitchFamily="18" charset="0"/>
                <a:cs typeface="Times New Roman" panose="02020603050405020304" pitchFamily="18" charset="0"/>
              </a:rPr>
              <a:t>detection of TB and prompt linkage to TB treatment and ART can prevent these deaths</a:t>
            </a:r>
            <a:endParaRPr lang="en-US" sz="1900" b="1" dirty="0" smtClean="0">
              <a:latin typeface="Times New Roman" panose="02020603050405020304" pitchFamily="18" charset="0"/>
              <a:cs typeface="Times New Roman" panose="02020603050405020304" pitchFamily="18" charset="0"/>
            </a:endParaRPr>
          </a:p>
          <a:p>
            <a:endParaRPr lang="en-US" b="1" dirty="0"/>
          </a:p>
          <a:p>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76736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1446" y="1992923"/>
            <a:ext cx="8315569" cy="3376246"/>
          </a:xfrm>
        </p:spPr>
      </p:pic>
    </p:spTree>
    <p:extLst>
      <p:ext uri="{BB962C8B-B14F-4D97-AF65-F5344CB8AC3E}">
        <p14:creationId xmlns:p14="http://schemas.microsoft.com/office/powerpoint/2010/main" val="20855423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age result for global situation of hiv images"/>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75323" y="1294178"/>
            <a:ext cx="7229230" cy="4661144"/>
          </a:xfrm>
          <a:prstGeom prst="rect">
            <a:avLst/>
          </a:prstGeom>
          <a:noFill/>
          <a:ln>
            <a:noFill/>
          </a:ln>
        </p:spPr>
      </p:pic>
    </p:spTree>
    <p:extLst>
      <p:ext uri="{BB962C8B-B14F-4D97-AF65-F5344CB8AC3E}">
        <p14:creationId xmlns:p14="http://schemas.microsoft.com/office/powerpoint/2010/main" val="40334487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581650" y="75173"/>
            <a:ext cx="3562350" cy="3018790"/>
          </a:xfrm>
          <a:prstGeom prst="rect">
            <a:avLst/>
          </a:prstGeom>
          <a:noFill/>
          <a:ln>
            <a:noFill/>
          </a:ln>
        </p:spPr>
      </p:pic>
      <p:sp>
        <p:nvSpPr>
          <p:cNvPr id="3" name="Content Placeholder 2"/>
          <p:cNvSpPr>
            <a:spLocks noGrp="1"/>
          </p:cNvSpPr>
          <p:nvPr>
            <p:ph idx="1"/>
          </p:nvPr>
        </p:nvSpPr>
        <p:spPr>
          <a:xfrm>
            <a:off x="628650" y="461727"/>
            <a:ext cx="7886700" cy="5715236"/>
          </a:xfrm>
        </p:spPr>
        <p:txBody>
          <a:bodyPr>
            <a:normAutofit/>
          </a:bodyPr>
          <a:lstStyle/>
          <a:p>
            <a:pPr marL="0" indent="0">
              <a:lnSpc>
                <a:spcPct val="150000"/>
              </a:lnSpc>
              <a:buNone/>
            </a:pPr>
            <a:r>
              <a:rPr lang="en-US" b="1" dirty="0" smtClean="0">
                <a:solidFill>
                  <a:srgbClr val="0070C0"/>
                </a:solidFill>
                <a:latin typeface="Times New Roman" panose="02020603050405020304" pitchFamily="18" charset="0"/>
                <a:cs typeface="Times New Roman" panose="02020603050405020304" pitchFamily="18" charset="0"/>
              </a:rPr>
              <a:t>4. Voluntary </a:t>
            </a:r>
            <a:r>
              <a:rPr lang="en-US" b="1" dirty="0">
                <a:solidFill>
                  <a:srgbClr val="0070C0"/>
                </a:solidFill>
                <a:latin typeface="Times New Roman" panose="02020603050405020304" pitchFamily="18" charset="0"/>
                <a:cs typeface="Times New Roman" panose="02020603050405020304" pitchFamily="18" charset="0"/>
              </a:rPr>
              <a:t>medical male circumcision (VMMC</a:t>
            </a:r>
            <a:r>
              <a:rPr lang="en-US" b="1" dirty="0" smtClean="0">
                <a:solidFill>
                  <a:srgbClr val="0070C0"/>
                </a:solidFill>
                <a:latin typeface="Times New Roman" panose="02020603050405020304" pitchFamily="18" charset="0"/>
                <a:cs typeface="Times New Roman" panose="02020603050405020304" pitchFamily="18" charset="0"/>
              </a:rPr>
              <a:t>)</a:t>
            </a:r>
          </a:p>
          <a:p>
            <a:pPr marL="0" indent="0">
              <a:lnSpc>
                <a:spcPct val="150000"/>
              </a:lnSpc>
              <a:buNone/>
            </a:pPr>
            <a:r>
              <a:rPr lang="en-US" dirty="0"/>
              <a:t> </a:t>
            </a:r>
            <a:r>
              <a:rPr lang="en-US" sz="1800" dirty="0">
                <a:latin typeface="Times New Roman" panose="02020603050405020304" pitchFamily="18" charset="0"/>
                <a:cs typeface="Times New Roman" panose="02020603050405020304" pitchFamily="18" charset="0"/>
              </a:rPr>
              <a:t>Medical male circumcision, reduces the risk of heterosexually acquired HIV infection in men by </a:t>
            </a:r>
            <a:r>
              <a:rPr lang="en-US" sz="1800" dirty="0" smtClean="0">
                <a:latin typeface="Times New Roman" panose="02020603050405020304" pitchFamily="18" charset="0"/>
                <a:cs typeface="Times New Roman" panose="02020603050405020304" pitchFamily="18" charset="0"/>
              </a:rPr>
              <a:t>approximately </a:t>
            </a:r>
            <a:r>
              <a:rPr lang="en-US" sz="1800" dirty="0">
                <a:latin typeface="Times New Roman" panose="02020603050405020304" pitchFamily="18" charset="0"/>
                <a:cs typeface="Times New Roman" panose="02020603050405020304" pitchFamily="18" charset="0"/>
              </a:rPr>
              <a:t>60</a:t>
            </a:r>
            <a:r>
              <a:rPr lang="en-US" sz="1800" dirty="0" smtClean="0">
                <a:latin typeface="Times New Roman" panose="02020603050405020304" pitchFamily="18" charset="0"/>
                <a:cs typeface="Times New Roman" panose="02020603050405020304" pitchFamily="18" charset="0"/>
              </a:rPr>
              <a:t>%.</a:t>
            </a:r>
          </a:p>
          <a:p>
            <a:pPr marL="0" indent="0">
              <a:lnSpc>
                <a:spcPct val="150000"/>
              </a:lnSpc>
              <a:buNone/>
            </a:pPr>
            <a:r>
              <a:rPr lang="en-US" b="1" dirty="0" smtClean="0">
                <a:solidFill>
                  <a:srgbClr val="0070C0"/>
                </a:solidFill>
                <a:latin typeface="Times New Roman" panose="02020603050405020304" pitchFamily="18" charset="0"/>
                <a:cs typeface="Times New Roman" panose="02020603050405020304" pitchFamily="18" charset="0"/>
              </a:rPr>
              <a:t>5. Antiretroviral </a:t>
            </a:r>
            <a:r>
              <a:rPr lang="en-US" b="1" dirty="0">
                <a:solidFill>
                  <a:srgbClr val="0070C0"/>
                </a:solidFill>
                <a:latin typeface="Times New Roman" panose="02020603050405020304" pitchFamily="18" charset="0"/>
                <a:cs typeface="Times New Roman" panose="02020603050405020304" pitchFamily="18" charset="0"/>
              </a:rPr>
              <a:t>drug use </a:t>
            </a:r>
            <a:r>
              <a:rPr lang="en-US" b="1" dirty="0" smtClean="0">
                <a:solidFill>
                  <a:srgbClr val="0070C0"/>
                </a:solidFill>
                <a:latin typeface="Times New Roman" panose="02020603050405020304" pitchFamily="18" charset="0"/>
                <a:cs typeface="Times New Roman" panose="02020603050405020304" pitchFamily="18" charset="0"/>
              </a:rPr>
              <a:t>for prevention</a:t>
            </a:r>
          </a:p>
          <a:p>
            <a:pPr marL="0" indent="0">
              <a:lnSpc>
                <a:spcPct val="150000"/>
              </a:lnSpc>
              <a:buNone/>
            </a:pPr>
            <a:r>
              <a:rPr lang="en-US" sz="2000" b="1" i="1" dirty="0">
                <a:latin typeface="Times New Roman" panose="02020603050405020304" pitchFamily="18" charset="0"/>
                <a:cs typeface="Times New Roman" panose="02020603050405020304" pitchFamily="18" charset="0"/>
              </a:rPr>
              <a:t>a</a:t>
            </a:r>
            <a:r>
              <a:rPr lang="en-US" sz="2000" b="1" i="1" dirty="0" smtClean="0">
                <a:latin typeface="Times New Roman" panose="02020603050405020304" pitchFamily="18" charset="0"/>
                <a:cs typeface="Times New Roman" panose="02020603050405020304" pitchFamily="18" charset="0"/>
              </a:rPr>
              <a:t>) Prevention </a:t>
            </a:r>
            <a:r>
              <a:rPr lang="en-US" sz="2000" b="1" i="1" dirty="0">
                <a:latin typeface="Times New Roman" panose="02020603050405020304" pitchFamily="18" charset="0"/>
                <a:cs typeface="Times New Roman" panose="02020603050405020304" pitchFamily="18" charset="0"/>
              </a:rPr>
              <a:t>benefits of </a:t>
            </a:r>
            <a:r>
              <a:rPr lang="en-US" sz="2000" b="1" i="1" dirty="0" smtClean="0">
                <a:latin typeface="Times New Roman" panose="02020603050405020304" pitchFamily="18" charset="0"/>
                <a:cs typeface="Times New Roman" panose="02020603050405020304" pitchFamily="18" charset="0"/>
              </a:rPr>
              <a:t>ART</a:t>
            </a:r>
          </a:p>
          <a:p>
            <a:pPr marL="0" indent="0">
              <a:lnSpc>
                <a:spcPct val="150000"/>
              </a:lnSpc>
              <a:buNone/>
            </a:pPr>
            <a:r>
              <a:rPr lang="en-US" sz="1900" dirty="0">
                <a:latin typeface="Times New Roman" panose="02020603050405020304" pitchFamily="18" charset="0"/>
                <a:cs typeface="Times New Roman" panose="02020603050405020304" pitchFamily="18" charset="0"/>
              </a:rPr>
              <a:t>A 2011 trial has confirmed that if an HIV-positive person adheres to an effective ART regimen, the risk of transmitting the virus to their uninfected sexual partner can be reduced by 96%. The WHO recommendation to initiate ART in all people living with HIV will contribute significantly to reducing HIV transmission.</a:t>
            </a:r>
            <a:endParaRPr lang="en-US" sz="19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38056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age result for AIDS LOGO"/>
          <p:cNvPicPr/>
          <p:nvPr/>
        </p:nvPicPr>
        <p:blipFill>
          <a:blip r:embed="rId2">
            <a:extLst>
              <a:ext uri="{28A0092B-C50C-407E-A947-70E740481C1C}">
                <a14:useLocalDpi xmlns:a14="http://schemas.microsoft.com/office/drawing/2010/main" val="0"/>
              </a:ext>
            </a:extLst>
          </a:blip>
          <a:srcRect/>
          <a:stretch>
            <a:fillRect/>
          </a:stretch>
        </p:blipFill>
        <p:spPr bwMode="auto">
          <a:xfrm>
            <a:off x="5581650" y="51727"/>
            <a:ext cx="3562350" cy="3018790"/>
          </a:xfrm>
          <a:prstGeom prst="rect">
            <a:avLst/>
          </a:prstGeom>
          <a:noFill/>
          <a:ln>
            <a:noFill/>
          </a:ln>
        </p:spPr>
      </p:pic>
      <p:sp>
        <p:nvSpPr>
          <p:cNvPr id="3" name="Content Placeholder 2"/>
          <p:cNvSpPr>
            <a:spLocks noGrp="1"/>
          </p:cNvSpPr>
          <p:nvPr>
            <p:ph idx="1"/>
          </p:nvPr>
        </p:nvSpPr>
        <p:spPr>
          <a:xfrm>
            <a:off x="628650" y="633743"/>
            <a:ext cx="7886700" cy="5543220"/>
          </a:xfrm>
        </p:spPr>
        <p:txBody>
          <a:bodyPr>
            <a:normAutofit/>
          </a:bodyPr>
          <a:lstStyle/>
          <a:p>
            <a:pPr marL="0" indent="0">
              <a:lnSpc>
                <a:spcPct val="200000"/>
              </a:lnSpc>
              <a:buNone/>
            </a:pPr>
            <a:r>
              <a:rPr lang="en-US" sz="2000" b="1" i="1" dirty="0" smtClean="0">
                <a:latin typeface="Times New Roman" panose="02020603050405020304" pitchFamily="18" charset="0"/>
                <a:cs typeface="Times New Roman" panose="02020603050405020304" pitchFamily="18" charset="0"/>
              </a:rPr>
              <a:t> b) </a:t>
            </a:r>
            <a:r>
              <a:rPr lang="en-US" sz="2000" b="1" i="1" dirty="0">
                <a:latin typeface="Times New Roman" panose="02020603050405020304" pitchFamily="18" charset="0"/>
                <a:cs typeface="Times New Roman" panose="02020603050405020304" pitchFamily="18" charset="0"/>
              </a:rPr>
              <a:t>Pre-exposure prophylaxis (</a:t>
            </a:r>
            <a:r>
              <a:rPr lang="en-US" sz="2000" b="1" i="1" dirty="0" err="1">
                <a:latin typeface="Times New Roman" panose="02020603050405020304" pitchFamily="18" charset="0"/>
                <a:cs typeface="Times New Roman" panose="02020603050405020304" pitchFamily="18" charset="0"/>
              </a:rPr>
              <a:t>PrEP</a:t>
            </a:r>
            <a:r>
              <a:rPr lang="en-US" sz="2000" b="1" i="1" dirty="0">
                <a:latin typeface="Times New Roman" panose="02020603050405020304" pitchFamily="18" charset="0"/>
                <a:cs typeface="Times New Roman" panose="02020603050405020304" pitchFamily="18" charset="0"/>
              </a:rPr>
              <a:t>) for HIV-negative </a:t>
            </a:r>
            <a:r>
              <a:rPr lang="en-US" sz="2000" b="1" i="1" dirty="0" smtClean="0">
                <a:latin typeface="Times New Roman" panose="02020603050405020304" pitchFamily="18" charset="0"/>
                <a:cs typeface="Times New Roman" panose="02020603050405020304" pitchFamily="18" charset="0"/>
              </a:rPr>
              <a:t>partner</a:t>
            </a:r>
          </a:p>
          <a:p>
            <a:pPr marL="0" indent="0">
              <a:lnSpc>
                <a:spcPct val="200000"/>
              </a:lnSpc>
              <a:buNone/>
            </a:pPr>
            <a:r>
              <a:rPr lang="en-US" sz="2000" dirty="0">
                <a:latin typeface="Times New Roman" panose="02020603050405020304" pitchFamily="18" charset="0"/>
                <a:cs typeface="Times New Roman" panose="02020603050405020304" pitchFamily="18" charset="0"/>
              </a:rPr>
              <a:t>WHO recommends </a:t>
            </a:r>
            <a:r>
              <a:rPr lang="en-US" sz="2000" dirty="0" err="1">
                <a:latin typeface="Times New Roman" panose="02020603050405020304" pitchFamily="18" charset="0"/>
                <a:cs typeface="Times New Roman" panose="02020603050405020304" pitchFamily="18" charset="0"/>
              </a:rPr>
              <a:t>PrEP</a:t>
            </a:r>
            <a:r>
              <a:rPr lang="en-US" sz="2000" dirty="0">
                <a:latin typeface="Times New Roman" panose="02020603050405020304" pitchFamily="18" charset="0"/>
                <a:cs typeface="Times New Roman" panose="02020603050405020304" pitchFamily="18" charset="0"/>
              </a:rPr>
              <a:t> as a prevention choice for people at substantial risk of HIV infection as part of a combination of prevention approaches. WHO has also expanded these recommendations to HIV-negative women who are pregnant or breastfeeding</a:t>
            </a:r>
            <a:r>
              <a:rPr lang="en-US" sz="2000" dirty="0" smtClean="0">
                <a:latin typeface="Times New Roman" panose="02020603050405020304" pitchFamily="18" charset="0"/>
                <a:cs typeface="Times New Roman" panose="02020603050405020304" pitchFamily="18" charset="0"/>
              </a:rPr>
              <a:t>.</a:t>
            </a:r>
            <a:endParaRPr lang="en-US" sz="2000" i="1" dirty="0" smtClean="0">
              <a:latin typeface="Times New Roman" panose="02020603050405020304" pitchFamily="18" charset="0"/>
              <a:cs typeface="Times New Roman" panose="02020603050405020304" pitchFamily="18" charset="0"/>
            </a:endParaRPr>
          </a:p>
          <a:p>
            <a:pPr marL="0" indent="0">
              <a:lnSpc>
                <a:spcPct val="200000"/>
              </a:lnSpc>
              <a:buNone/>
            </a:pPr>
            <a:r>
              <a:rPr lang="en-US" sz="2000" b="1" i="1" dirty="0">
                <a:latin typeface="Times New Roman" panose="02020603050405020304" pitchFamily="18" charset="0"/>
                <a:cs typeface="Times New Roman" panose="02020603050405020304" pitchFamily="18" charset="0"/>
              </a:rPr>
              <a:t>c</a:t>
            </a:r>
            <a:r>
              <a:rPr lang="en-US" sz="2000" b="1" i="1" dirty="0" smtClean="0">
                <a:latin typeface="Times New Roman" panose="02020603050405020304" pitchFamily="18" charset="0"/>
                <a:cs typeface="Times New Roman" panose="02020603050405020304" pitchFamily="18" charset="0"/>
              </a:rPr>
              <a:t>) </a:t>
            </a:r>
            <a:r>
              <a:rPr lang="en-US" sz="2000" b="1" i="1" dirty="0">
                <a:latin typeface="Times New Roman" panose="02020603050405020304" pitchFamily="18" charset="0"/>
                <a:cs typeface="Times New Roman" panose="02020603050405020304" pitchFamily="18" charset="0"/>
              </a:rPr>
              <a:t>Post-exposure prophylaxis for HIV (PEP</a:t>
            </a:r>
            <a:r>
              <a:rPr lang="en-US" sz="2000" b="1" i="1" dirty="0" smtClean="0">
                <a:latin typeface="Times New Roman" panose="02020603050405020304" pitchFamily="18" charset="0"/>
                <a:cs typeface="Times New Roman" panose="02020603050405020304" pitchFamily="18" charset="0"/>
              </a:rPr>
              <a:t>)</a:t>
            </a:r>
          </a:p>
          <a:p>
            <a:pPr marL="0" indent="0">
              <a:lnSpc>
                <a:spcPct val="200000"/>
              </a:lnSpc>
              <a:buNone/>
            </a:pPr>
            <a:r>
              <a:rPr lang="en-US" sz="2000" dirty="0">
                <a:latin typeface="Times New Roman" panose="02020603050405020304" pitchFamily="18" charset="0"/>
                <a:cs typeface="Times New Roman" panose="02020603050405020304" pitchFamily="18" charset="0"/>
              </a:rPr>
              <a:t>Post-exposure prophylaxis (PEP) is the use of ARV drugs within 72 hours of exposure to HIV in order to prevent infection</a:t>
            </a:r>
            <a:r>
              <a:rPr lang="en-US" sz="2000" dirty="0" smtClean="0">
                <a:latin typeface="Times New Roman" panose="02020603050405020304" pitchFamily="18" charset="0"/>
                <a:cs typeface="Times New Roman" panose="02020603050405020304" pitchFamily="18" charset="0"/>
              </a:rPr>
              <a:t>.</a:t>
            </a:r>
          </a:p>
          <a:p>
            <a:pPr marL="0" indent="0">
              <a:lnSpc>
                <a:spcPct val="200000"/>
              </a:lnSpc>
              <a:buNone/>
            </a:pPr>
            <a:endParaRPr lang="en-US" sz="2000" b="1" dirty="0">
              <a:latin typeface="Times New Roman" panose="02020603050405020304" pitchFamily="18" charset="0"/>
              <a:cs typeface="Times New Roman" panose="02020603050405020304" pitchFamily="18" charset="0"/>
            </a:endParaRPr>
          </a:p>
          <a:p>
            <a:pPr marL="0" indent="0">
              <a:lnSpc>
                <a:spcPct val="200000"/>
              </a:lnSpc>
              <a:buNone/>
            </a:pP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8469054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552261"/>
            <a:ext cx="7886700" cy="5624702"/>
          </a:xfrm>
        </p:spPr>
        <p:txBody>
          <a:bodyPr>
            <a:normAutofit fontScale="92500" lnSpcReduction="20000"/>
          </a:bodyPr>
          <a:lstStyle/>
          <a:p>
            <a:pPr>
              <a:lnSpc>
                <a:spcPct val="150000"/>
              </a:lnSpc>
            </a:pPr>
            <a:r>
              <a:rPr lang="en-US" sz="2400" dirty="0">
                <a:latin typeface="Times New Roman" panose="02020603050405020304" pitchFamily="18" charset="0"/>
                <a:cs typeface="Times New Roman" panose="02020603050405020304" pitchFamily="18" charset="0"/>
              </a:rPr>
              <a:t>You must start </a:t>
            </a:r>
            <a:r>
              <a:rPr lang="en-US" sz="2400" dirty="0" smtClean="0">
                <a:latin typeface="Times New Roman" panose="02020603050405020304" pitchFamily="18" charset="0"/>
                <a:cs typeface="Times New Roman" panose="02020603050405020304" pitchFamily="18" charset="0"/>
              </a:rPr>
              <a:t>PEP within </a:t>
            </a:r>
            <a:r>
              <a:rPr lang="en-US" sz="2400" dirty="0">
                <a:latin typeface="Times New Roman" panose="02020603050405020304" pitchFamily="18" charset="0"/>
                <a:cs typeface="Times New Roman" panose="02020603050405020304" pitchFamily="18" charset="0"/>
              </a:rPr>
              <a:t>72 hours after you were exposed to HIV, or it won’t work. Every hour counts</a:t>
            </a:r>
            <a:r>
              <a:rPr lang="en-US" sz="2400" dirty="0" smtClean="0">
                <a:latin typeface="Times New Roman" panose="02020603050405020304" pitchFamily="18" charset="0"/>
                <a:cs typeface="Times New Roman" panose="02020603050405020304" pitchFamily="18" charset="0"/>
              </a:rPr>
              <a:t>.</a:t>
            </a:r>
          </a:p>
          <a:p>
            <a:pPr>
              <a:lnSpc>
                <a:spcPct val="150000"/>
              </a:lnSpc>
            </a:pPr>
            <a:r>
              <a:rPr lang="en-US" sz="2400" dirty="0">
                <a:latin typeface="Times New Roman" panose="02020603050405020304" pitchFamily="18" charset="0"/>
                <a:cs typeface="Times New Roman" panose="02020603050405020304" pitchFamily="18" charset="0"/>
              </a:rPr>
              <a:t>If you are prescribed PEP, you will need to take the HIV medicines every day for 28 days</a:t>
            </a:r>
            <a:r>
              <a:rPr lang="en-US" sz="2400" dirty="0" smtClean="0">
                <a:latin typeface="Times New Roman" panose="02020603050405020304" pitchFamily="18" charset="0"/>
                <a:cs typeface="Times New Roman" panose="02020603050405020304" pitchFamily="18" charset="0"/>
              </a:rPr>
              <a:t>.</a:t>
            </a:r>
          </a:p>
          <a:p>
            <a:pPr>
              <a:lnSpc>
                <a:spcPct val="150000"/>
              </a:lnSpc>
            </a:pPr>
            <a:r>
              <a:rPr lang="en-US" sz="2400" dirty="0">
                <a:latin typeface="Times New Roman" panose="02020603050405020304" pitchFamily="18" charset="0"/>
                <a:cs typeface="Times New Roman" panose="02020603050405020304" pitchFamily="18" charset="0"/>
              </a:rPr>
              <a:t>PEP is effective in preventing HIV infection when it’s taken correctly, but it’s not 100% effective. The sooner you start PEP after a possible HIV exposure, the better.</a:t>
            </a:r>
          </a:p>
          <a:p>
            <a:pPr>
              <a:lnSpc>
                <a:spcPct val="150000"/>
              </a:lnSpc>
            </a:pPr>
            <a:r>
              <a:rPr lang="en-US" sz="2400" dirty="0">
                <a:latin typeface="Times New Roman" panose="02020603050405020304" pitchFamily="18" charset="0"/>
                <a:cs typeface="Times New Roman" panose="02020603050405020304" pitchFamily="18" charset="0"/>
              </a:rPr>
              <a:t>While taking PEP, it’s important to keep using other HIV prevention </a:t>
            </a:r>
            <a:r>
              <a:rPr lang="en-US" sz="2400" dirty="0" smtClean="0">
                <a:latin typeface="Times New Roman" panose="02020603050405020304" pitchFamily="18" charset="0"/>
                <a:cs typeface="Times New Roman" panose="02020603050405020304" pitchFamily="18" charset="0"/>
              </a:rPr>
              <a:t>methods,  </a:t>
            </a:r>
            <a:r>
              <a:rPr lang="en-US" sz="2400" dirty="0">
                <a:latin typeface="Times New Roman" panose="02020603050405020304" pitchFamily="18" charset="0"/>
                <a:cs typeface="Times New Roman" panose="02020603050405020304" pitchFamily="18" charset="0"/>
              </a:rPr>
              <a:t>such as using condoms the right way every time you have sex and using only new, sterile needles and works when injecting drugs.</a:t>
            </a:r>
          </a:p>
          <a:p>
            <a:pPr>
              <a:lnSpc>
                <a:spcPct val="150000"/>
              </a:lnSpc>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371192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latin typeface="Times New Roman" panose="02020603050405020304" pitchFamily="18" charset="0"/>
                <a:cs typeface="Times New Roman" panose="02020603050405020304" pitchFamily="18" charset="0"/>
              </a:rPr>
              <a:t>Celebrities with AIDS </a:t>
            </a:r>
            <a:endParaRPr lang="en-US" dirty="0">
              <a:solidFill>
                <a:srgbClr val="FF0000"/>
              </a:solidFill>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idx="1"/>
          </p:nvPr>
        </p:nvPicPr>
        <p:blipFill>
          <a:blip r:embed="rId2"/>
          <a:stretch>
            <a:fillRect/>
          </a:stretch>
        </p:blipFill>
        <p:spPr>
          <a:xfrm>
            <a:off x="628650" y="1690689"/>
            <a:ext cx="2619375" cy="1743075"/>
          </a:xfrm>
          <a:prstGeom prst="rect">
            <a:avLst/>
          </a:prstGeom>
        </p:spPr>
      </p:pic>
      <p:pic>
        <p:nvPicPr>
          <p:cNvPr id="5" name="Picture 4"/>
          <p:cNvPicPr>
            <a:picLocks noChangeAspect="1"/>
          </p:cNvPicPr>
          <p:nvPr/>
        </p:nvPicPr>
        <p:blipFill>
          <a:blip r:embed="rId3"/>
          <a:stretch>
            <a:fillRect/>
          </a:stretch>
        </p:blipFill>
        <p:spPr>
          <a:xfrm>
            <a:off x="5207978" y="1690688"/>
            <a:ext cx="3307372" cy="1743075"/>
          </a:xfrm>
          <a:prstGeom prst="rect">
            <a:avLst/>
          </a:prstGeom>
        </p:spPr>
      </p:pic>
      <p:pic>
        <p:nvPicPr>
          <p:cNvPr id="8" name="Picture 7"/>
          <p:cNvPicPr>
            <a:picLocks noChangeAspect="1"/>
          </p:cNvPicPr>
          <p:nvPr/>
        </p:nvPicPr>
        <p:blipFill>
          <a:blip r:embed="rId4"/>
          <a:stretch>
            <a:fillRect/>
          </a:stretch>
        </p:blipFill>
        <p:spPr>
          <a:xfrm>
            <a:off x="796192" y="3702783"/>
            <a:ext cx="1752600" cy="2609850"/>
          </a:xfrm>
          <a:prstGeom prst="rect">
            <a:avLst/>
          </a:prstGeom>
        </p:spPr>
      </p:pic>
      <p:pic>
        <p:nvPicPr>
          <p:cNvPr id="9" name="Picture 8"/>
          <p:cNvPicPr>
            <a:picLocks noChangeAspect="1"/>
          </p:cNvPicPr>
          <p:nvPr/>
        </p:nvPicPr>
        <p:blipFill>
          <a:blip r:embed="rId5"/>
          <a:stretch>
            <a:fillRect/>
          </a:stretch>
        </p:blipFill>
        <p:spPr>
          <a:xfrm>
            <a:off x="3779228" y="3816838"/>
            <a:ext cx="3911110" cy="2302608"/>
          </a:xfrm>
          <a:prstGeom prst="rect">
            <a:avLst/>
          </a:prstGeom>
        </p:spPr>
      </p:pic>
    </p:spTree>
    <p:extLst>
      <p:ext uri="{BB962C8B-B14F-4D97-AF65-F5344CB8AC3E}">
        <p14:creationId xmlns:p14="http://schemas.microsoft.com/office/powerpoint/2010/main" val="328194164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http://aphub.unaids.org/</a:t>
            </a:r>
          </a:p>
        </p:txBody>
      </p:sp>
    </p:spTree>
    <p:extLst>
      <p:ext uri="{BB962C8B-B14F-4D97-AF65-F5344CB8AC3E}">
        <p14:creationId xmlns:p14="http://schemas.microsoft.com/office/powerpoint/2010/main" val="180007137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882698" y="1270733"/>
            <a:ext cx="3658482" cy="4351338"/>
          </a:xfrm>
          <a:prstGeom prst="rect">
            <a:avLst/>
          </a:prstGeom>
        </p:spPr>
      </p:pic>
      <p:pic>
        <p:nvPicPr>
          <p:cNvPr id="5" name="Picture 4"/>
          <p:cNvPicPr>
            <a:picLocks noChangeAspect="1"/>
          </p:cNvPicPr>
          <p:nvPr/>
        </p:nvPicPr>
        <p:blipFill rotWithShape="1">
          <a:blip r:embed="rId3"/>
          <a:srcRect l="-1967" t="16553" r="-1111" b="16895"/>
          <a:stretch/>
        </p:blipFill>
        <p:spPr>
          <a:xfrm>
            <a:off x="4618894" y="1336431"/>
            <a:ext cx="4134338" cy="4071815"/>
          </a:xfrm>
          <a:prstGeom prst="rect">
            <a:avLst/>
          </a:prstGeom>
        </p:spPr>
      </p:pic>
    </p:spTree>
    <p:extLst>
      <p:ext uri="{BB962C8B-B14F-4D97-AF65-F5344CB8AC3E}">
        <p14:creationId xmlns:p14="http://schemas.microsoft.com/office/powerpoint/2010/main" val="229262266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ctr">
            <a:normAutofit/>
          </a:bodyPr>
          <a:lstStyle/>
          <a:p>
            <a:pPr marL="0" indent="0" algn="ctr">
              <a:buNone/>
            </a:pPr>
            <a:r>
              <a:rPr lang="en-US" sz="7200" dirty="0" smtClean="0">
                <a:solidFill>
                  <a:srgbClr val="0070C0"/>
                </a:solidFill>
                <a:latin typeface="Algerian" panose="04020705040A02060702" pitchFamily="82" charset="0"/>
              </a:rPr>
              <a:t>Thanks </a:t>
            </a:r>
            <a:endParaRPr lang="en-US" sz="7200" dirty="0">
              <a:solidFill>
                <a:srgbClr val="0070C0"/>
              </a:solidFill>
              <a:latin typeface="Algerian" panose="04020705040A02060702" pitchFamily="82" charset="0"/>
            </a:endParaRPr>
          </a:p>
        </p:txBody>
      </p:sp>
      <p:pic>
        <p:nvPicPr>
          <p:cNvPr id="4" name="Picture 3"/>
          <p:cNvPicPr>
            <a:picLocks noChangeAspect="1"/>
          </p:cNvPicPr>
          <p:nvPr/>
        </p:nvPicPr>
        <p:blipFill>
          <a:blip r:embed="rId2"/>
          <a:stretch>
            <a:fillRect/>
          </a:stretch>
        </p:blipFill>
        <p:spPr>
          <a:xfrm>
            <a:off x="5066090" y="365126"/>
            <a:ext cx="3560373" cy="3023878"/>
          </a:xfrm>
          <a:prstGeom prst="rect">
            <a:avLst/>
          </a:prstGeom>
        </p:spPr>
      </p:pic>
    </p:spTree>
    <p:extLst>
      <p:ext uri="{BB962C8B-B14F-4D97-AF65-F5344CB8AC3E}">
        <p14:creationId xmlns:p14="http://schemas.microsoft.com/office/powerpoint/2010/main" val="40535040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722435" y="1738924"/>
            <a:ext cx="4873380" cy="4040554"/>
          </a:xfrm>
          <a:prstGeom prst="rect">
            <a:avLst/>
          </a:prstGeom>
        </p:spPr>
      </p:pic>
      <p:pic>
        <p:nvPicPr>
          <p:cNvPr id="5" name="Picture 4" descr="1 million: The number of people who die every year from HIV because they don't know they have HIV and aren't on treatment, or start treatment too late. "/>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55138" y="2430586"/>
            <a:ext cx="3149600" cy="2657230"/>
          </a:xfrm>
          <a:prstGeom prst="rect">
            <a:avLst/>
          </a:prstGeom>
          <a:noFill/>
          <a:ln>
            <a:noFill/>
          </a:ln>
        </p:spPr>
      </p:pic>
    </p:spTree>
    <p:extLst>
      <p:ext uri="{BB962C8B-B14F-4D97-AF65-F5344CB8AC3E}">
        <p14:creationId xmlns:p14="http://schemas.microsoft.com/office/powerpoint/2010/main" val="26698971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9611" y="479833"/>
            <a:ext cx="7179677" cy="5939073"/>
          </a:xfrm>
        </p:spPr>
      </p:pic>
    </p:spTree>
    <p:extLst>
      <p:ext uri="{BB962C8B-B14F-4D97-AF65-F5344CB8AC3E}">
        <p14:creationId xmlns:p14="http://schemas.microsoft.com/office/powerpoint/2010/main" val="9611569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latin typeface="Times New Roman" panose="02020603050405020304" pitchFamily="18" charset="0"/>
                <a:cs typeface="Times New Roman" panose="02020603050405020304" pitchFamily="18" charset="0"/>
              </a:rPr>
              <a:t>History</a:t>
            </a:r>
            <a:r>
              <a:rPr lang="en-US" dirty="0" smtClean="0"/>
              <a:t> </a:t>
            </a:r>
            <a:endParaRPr lang="en-US" dirty="0"/>
          </a:p>
        </p:txBody>
      </p:sp>
      <p:pic>
        <p:nvPicPr>
          <p:cNvPr id="4" name="Content Placeholder 3" descr="Image result for red-capped mangabeys"/>
          <p:cNvPicPr>
            <a:picLocks noGrp="1"/>
          </p:cNvPicPr>
          <p:nvPr>
            <p:ph idx="1"/>
          </p:nvPr>
        </p:nvPicPr>
        <p:blipFill rotWithShape="1">
          <a:blip r:embed="rId2" cstate="print">
            <a:extLst>
              <a:ext uri="{28A0092B-C50C-407E-A947-70E740481C1C}">
                <a14:useLocalDpi xmlns:a14="http://schemas.microsoft.com/office/drawing/2010/main" val="0"/>
              </a:ext>
            </a:extLst>
          </a:blip>
          <a:srcRect l="28205" t="4244" r="16551" b="-12"/>
          <a:stretch/>
        </p:blipFill>
        <p:spPr bwMode="auto">
          <a:xfrm>
            <a:off x="628650" y="1894149"/>
            <a:ext cx="1446569" cy="1354085"/>
          </a:xfrm>
          <a:prstGeom prst="rect">
            <a:avLst/>
          </a:prstGeom>
          <a:noFill/>
          <a:ln>
            <a:noFill/>
          </a:ln>
          <a:extLst>
            <a:ext uri="{53640926-AAD7-44D8-BBD7-CCE9431645EC}">
              <a14:shadowObscured xmlns:a14="http://schemas.microsoft.com/office/drawing/2010/main"/>
            </a:ext>
          </a:extLst>
        </p:spPr>
      </p:pic>
      <p:pic>
        <p:nvPicPr>
          <p:cNvPr id="5" name="Picture 4" descr="Image result for greater spot-nosed monkeys"/>
          <p:cNvPicPr/>
          <p:nvPr/>
        </p:nvPicPr>
        <p:blipFill rotWithShape="1">
          <a:blip r:embed="rId3" cstate="print">
            <a:extLst>
              <a:ext uri="{28A0092B-C50C-407E-A947-70E740481C1C}">
                <a14:useLocalDpi xmlns:a14="http://schemas.microsoft.com/office/drawing/2010/main" val="0"/>
              </a:ext>
            </a:extLst>
          </a:blip>
          <a:srcRect l="-3314" t="10040" r="2862" b="11647"/>
          <a:stretch/>
        </p:blipFill>
        <p:spPr bwMode="auto">
          <a:xfrm>
            <a:off x="3116911" y="1894149"/>
            <a:ext cx="1455089" cy="1354086"/>
          </a:xfrm>
          <a:prstGeom prst="rect">
            <a:avLst/>
          </a:prstGeom>
          <a:noFill/>
          <a:ln>
            <a:noFill/>
          </a:ln>
          <a:extLst>
            <a:ext uri="{53640926-AAD7-44D8-BBD7-CCE9431645EC}">
              <a14:shadowObscured xmlns:a14="http://schemas.microsoft.com/office/drawing/2010/main"/>
            </a:ext>
          </a:extLst>
        </p:spPr>
      </p:pic>
      <p:sp>
        <p:nvSpPr>
          <p:cNvPr id="6" name="Rectangle 5"/>
          <p:cNvSpPr/>
          <p:nvPr/>
        </p:nvSpPr>
        <p:spPr>
          <a:xfrm>
            <a:off x="524154" y="3495566"/>
            <a:ext cx="2122697" cy="338554"/>
          </a:xfrm>
          <a:prstGeom prst="rect">
            <a:avLst/>
          </a:prstGeom>
        </p:spPr>
        <p:txBody>
          <a:bodyPr wrap="none">
            <a:spAutoFit/>
          </a:bodyPr>
          <a:lstStyle/>
          <a:p>
            <a:r>
              <a:rPr lang="en-US" sz="1600" dirty="0">
                <a:solidFill>
                  <a:srgbClr val="000000"/>
                </a:solidFill>
                <a:latin typeface="Times New Roman" panose="02020603050405020304" pitchFamily="18" charset="0"/>
                <a:cs typeface="Times New Roman" panose="02020603050405020304" pitchFamily="18" charset="0"/>
              </a:rPr>
              <a:t>red-capped mangabeys</a:t>
            </a:r>
            <a:r>
              <a:rPr lang="en-US" sz="1350" dirty="0">
                <a:solidFill>
                  <a:srgbClr val="000000"/>
                </a:solidFill>
                <a:latin typeface="Lato"/>
              </a:rPr>
              <a:t> </a:t>
            </a:r>
            <a:endParaRPr lang="en-US" sz="1350" dirty="0"/>
          </a:p>
        </p:txBody>
      </p:sp>
      <p:sp>
        <p:nvSpPr>
          <p:cNvPr id="7" name="Rectangle 6"/>
          <p:cNvSpPr/>
          <p:nvPr/>
        </p:nvSpPr>
        <p:spPr>
          <a:xfrm>
            <a:off x="3026423" y="3543587"/>
            <a:ext cx="2492990" cy="338554"/>
          </a:xfrm>
          <a:prstGeom prst="rect">
            <a:avLst/>
          </a:prstGeom>
        </p:spPr>
        <p:txBody>
          <a:bodyPr wrap="none">
            <a:spAutoFit/>
          </a:bodyPr>
          <a:lstStyle/>
          <a:p>
            <a:r>
              <a:rPr lang="en-US" sz="1600" dirty="0">
                <a:solidFill>
                  <a:srgbClr val="000000"/>
                </a:solidFill>
                <a:latin typeface="Times New Roman" panose="02020603050405020304" pitchFamily="18" charset="0"/>
                <a:cs typeface="Times New Roman" panose="02020603050405020304" pitchFamily="18" charset="0"/>
              </a:rPr>
              <a:t>greater spot-nosed monkeys</a:t>
            </a:r>
            <a:endParaRPr lang="en-US" sz="1600"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4"/>
          <a:stretch>
            <a:fillRect/>
          </a:stretch>
        </p:blipFill>
        <p:spPr>
          <a:xfrm>
            <a:off x="1243973" y="4601802"/>
            <a:ext cx="2003729" cy="1999970"/>
          </a:xfrm>
          <a:prstGeom prst="rect">
            <a:avLst/>
          </a:prstGeom>
        </p:spPr>
      </p:pic>
      <p:sp>
        <p:nvSpPr>
          <p:cNvPr id="9" name="Rectangle 8"/>
          <p:cNvSpPr/>
          <p:nvPr/>
        </p:nvSpPr>
        <p:spPr>
          <a:xfrm>
            <a:off x="3352087" y="5160433"/>
            <a:ext cx="4572000" cy="1077218"/>
          </a:xfrm>
          <a:prstGeom prst="rect">
            <a:avLst/>
          </a:prstGeom>
        </p:spPr>
        <p:txBody>
          <a:bodyPr>
            <a:spAutoFit/>
          </a:bodyPr>
          <a:lstStyle/>
          <a:p>
            <a:r>
              <a:rPr lang="en-US" sz="1600" dirty="0">
                <a:solidFill>
                  <a:srgbClr val="000000"/>
                </a:solidFill>
                <a:latin typeface="Times New Roman" panose="02020603050405020304" pitchFamily="18" charset="0"/>
                <a:cs typeface="Times New Roman" panose="02020603050405020304" pitchFamily="18" charset="0"/>
              </a:rPr>
              <a:t>The two different SIV strains then joined together to form a third virus (</a:t>
            </a:r>
            <a:r>
              <a:rPr lang="en-US" sz="1600" dirty="0" err="1">
                <a:solidFill>
                  <a:srgbClr val="000000"/>
                </a:solidFill>
                <a:latin typeface="Times New Roman" panose="02020603050405020304" pitchFamily="18" charset="0"/>
                <a:cs typeface="Times New Roman" panose="02020603050405020304" pitchFamily="18" charset="0"/>
              </a:rPr>
              <a:t>SIVcpz</a:t>
            </a:r>
            <a:r>
              <a:rPr lang="en-US" sz="1600" dirty="0">
                <a:solidFill>
                  <a:srgbClr val="000000"/>
                </a:solidFill>
                <a:latin typeface="Times New Roman" panose="02020603050405020304" pitchFamily="18" charset="0"/>
                <a:cs typeface="Times New Roman" panose="02020603050405020304" pitchFamily="18" charset="0"/>
              </a:rPr>
              <a:t>) that could be passed on to other chimps. This is the strain that can also infect human</a:t>
            </a:r>
            <a:endParaRPr lang="en-US" sz="1600" dirty="0">
              <a:latin typeface="Times New Roman" panose="02020603050405020304" pitchFamily="18" charset="0"/>
              <a:cs typeface="Times New Roman" panose="02020603050405020304" pitchFamily="18" charset="0"/>
            </a:endParaRPr>
          </a:p>
        </p:txBody>
      </p:sp>
      <p:sp>
        <p:nvSpPr>
          <p:cNvPr id="3" name="Plus 2"/>
          <p:cNvSpPr/>
          <p:nvPr/>
        </p:nvSpPr>
        <p:spPr>
          <a:xfrm>
            <a:off x="2391917" y="2325569"/>
            <a:ext cx="509869" cy="515815"/>
          </a:xfrm>
          <a:prstGeom prst="mathPl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Image result for AIDS LOGO"/>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711462" y="216660"/>
            <a:ext cx="2080846" cy="1526180"/>
          </a:xfrm>
          <a:prstGeom prst="rect">
            <a:avLst/>
          </a:prstGeom>
          <a:noFill/>
          <a:ln>
            <a:noFill/>
          </a:ln>
        </p:spPr>
      </p:pic>
      <p:sp>
        <p:nvSpPr>
          <p:cNvPr id="14" name="Isosceles Triangle 13"/>
          <p:cNvSpPr/>
          <p:nvPr/>
        </p:nvSpPr>
        <p:spPr>
          <a:xfrm rot="10800000">
            <a:off x="1817487" y="4044242"/>
            <a:ext cx="1430215" cy="429024"/>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Image result for HIV origin map"/>
          <p:cNvPicPr/>
          <p:nvPr/>
        </p:nvPicPr>
        <p:blipFill>
          <a:blip r:embed="rId6">
            <a:extLst>
              <a:ext uri="{28A0092B-C50C-407E-A947-70E740481C1C}">
                <a14:useLocalDpi xmlns:a14="http://schemas.microsoft.com/office/drawing/2010/main" val="0"/>
              </a:ext>
            </a:extLst>
          </a:blip>
          <a:srcRect/>
          <a:stretch>
            <a:fillRect/>
          </a:stretch>
        </p:blipFill>
        <p:spPr bwMode="auto">
          <a:xfrm>
            <a:off x="5613692" y="1977291"/>
            <a:ext cx="3249026" cy="3063631"/>
          </a:xfrm>
          <a:prstGeom prst="rect">
            <a:avLst/>
          </a:prstGeom>
          <a:noFill/>
          <a:ln>
            <a:noFill/>
          </a:ln>
        </p:spPr>
      </p:pic>
    </p:spTree>
    <p:extLst>
      <p:ext uri="{BB962C8B-B14F-4D97-AF65-F5344CB8AC3E}">
        <p14:creationId xmlns:p14="http://schemas.microsoft.com/office/powerpoint/2010/main" val="21790833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solidFill>
                  <a:srgbClr val="FF0000"/>
                </a:solidFill>
                <a:latin typeface="Times New Roman" panose="02020603050405020304" pitchFamily="18" charset="0"/>
                <a:cs typeface="Times New Roman" panose="02020603050405020304" pitchFamily="18" charset="0"/>
              </a:rPr>
              <a:t>What is HIV ? </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sz="half" idx="1"/>
          </p:nvPr>
        </p:nvSpPr>
        <p:spPr>
          <a:xfrm>
            <a:off x="628650" y="1841255"/>
            <a:ext cx="3886200" cy="4351338"/>
          </a:xfrm>
        </p:spPr>
        <p:txBody>
          <a:bodyPr/>
          <a:lstStyle/>
          <a:p>
            <a:pPr marL="0" indent="0" algn="ctr">
              <a:buNone/>
            </a:pPr>
            <a:r>
              <a:rPr lang="en-US" b="1" dirty="0">
                <a:solidFill>
                  <a:srgbClr val="FF0000"/>
                </a:solidFill>
                <a:latin typeface="Times New Roman" panose="02020603050405020304" pitchFamily="18" charset="0"/>
                <a:cs typeface="Times New Roman" panose="02020603050405020304" pitchFamily="18" charset="0"/>
              </a:rPr>
              <a:t>HIV </a:t>
            </a:r>
            <a:r>
              <a:rPr lang="en-US" dirty="0">
                <a:latin typeface="Times New Roman" panose="02020603050405020304" pitchFamily="18" charset="0"/>
                <a:cs typeface="Times New Roman" panose="02020603050405020304" pitchFamily="18" charset="0"/>
              </a:rPr>
              <a:t>means </a:t>
            </a:r>
          </a:p>
          <a:p>
            <a:pPr marL="0" indent="0" algn="ctr">
              <a:buNone/>
            </a:pPr>
            <a:r>
              <a:rPr lang="en-US" b="1" dirty="0">
                <a:latin typeface="Times New Roman" panose="02020603050405020304" pitchFamily="18" charset="0"/>
                <a:cs typeface="Times New Roman" panose="02020603050405020304" pitchFamily="18" charset="0"/>
              </a:rPr>
              <a:t>Human Immunodeficiency Virus </a:t>
            </a:r>
            <a:r>
              <a:rPr lang="en-US" sz="1800" b="1" dirty="0" smtClean="0">
                <a:latin typeface="Times New Roman" panose="02020603050405020304" pitchFamily="18" charset="0"/>
                <a:cs typeface="Times New Roman" panose="02020603050405020304" pitchFamily="18" charset="0"/>
              </a:rPr>
              <a:t>( retrovirus that weakens immune system)</a:t>
            </a:r>
          </a:p>
          <a:p>
            <a:pPr marL="0" indent="0" algn="ctr">
              <a:buNone/>
            </a:pPr>
            <a:r>
              <a:rPr lang="en-US" dirty="0" smtClean="0">
                <a:latin typeface="Times New Roman" panose="02020603050405020304" pitchFamily="18" charset="0"/>
                <a:cs typeface="Times New Roman" panose="02020603050405020304" pitchFamily="18" charset="0"/>
              </a:rPr>
              <a:t> </a:t>
            </a:r>
            <a:r>
              <a:rPr lang="en-US" b="1" dirty="0">
                <a:solidFill>
                  <a:srgbClr val="FF0000"/>
                </a:solidFill>
                <a:latin typeface="Times New Roman" panose="02020603050405020304" pitchFamily="18" charset="0"/>
                <a:cs typeface="Times New Roman" panose="02020603050405020304" pitchFamily="18" charset="0"/>
              </a:rPr>
              <a:t>AIDS </a:t>
            </a:r>
            <a:r>
              <a:rPr lang="en-US" dirty="0">
                <a:latin typeface="Times New Roman" panose="02020603050405020304" pitchFamily="18" charset="0"/>
                <a:cs typeface="Times New Roman" panose="02020603050405020304" pitchFamily="18" charset="0"/>
              </a:rPr>
              <a:t>means </a:t>
            </a:r>
          </a:p>
          <a:p>
            <a:pPr marL="0" indent="0" algn="ctr">
              <a:buNone/>
            </a:pPr>
            <a:r>
              <a:rPr lang="en-US" b="1" dirty="0">
                <a:latin typeface="Times New Roman" panose="02020603050405020304" pitchFamily="18" charset="0"/>
                <a:cs typeface="Times New Roman" panose="02020603050405020304" pitchFamily="18" charset="0"/>
              </a:rPr>
              <a:t>Acquired Immuno Deficiency Syndrome</a:t>
            </a:r>
            <a:endParaRPr lang="en-US" dirty="0">
              <a:latin typeface="Times New Roman" panose="02020603050405020304" pitchFamily="18" charset="0"/>
              <a:cs typeface="Times New Roman" panose="02020603050405020304" pitchFamily="18" charset="0"/>
            </a:endParaRPr>
          </a:p>
        </p:txBody>
      </p:sp>
      <p:pic>
        <p:nvPicPr>
          <p:cNvPr id="9" name="Content Placeholder 8" descr="Image result for images of HIV virus"/>
          <p:cNvPicPr>
            <a:picLocks noGrp="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5048738" y="2297723"/>
            <a:ext cx="3016739" cy="2627496"/>
          </a:xfrm>
          <a:prstGeom prst="rect">
            <a:avLst/>
          </a:prstGeom>
          <a:noFill/>
          <a:ln>
            <a:noFill/>
          </a:ln>
        </p:spPr>
      </p:pic>
      <p:pic>
        <p:nvPicPr>
          <p:cNvPr id="6" name="Picture 5" descr="Image result for AIDS LOGO"/>
          <p:cNvPicPr/>
          <p:nvPr/>
        </p:nvPicPr>
        <p:blipFill>
          <a:blip r:embed="rId3">
            <a:extLst>
              <a:ext uri="{28A0092B-C50C-407E-A947-70E740481C1C}">
                <a14:useLocalDpi xmlns:a14="http://schemas.microsoft.com/office/drawing/2010/main" val="0"/>
              </a:ext>
            </a:extLst>
          </a:blip>
          <a:srcRect/>
          <a:stretch>
            <a:fillRect/>
          </a:stretch>
        </p:blipFill>
        <p:spPr bwMode="auto">
          <a:xfrm>
            <a:off x="6307014" y="98620"/>
            <a:ext cx="2836985" cy="1800518"/>
          </a:xfrm>
          <a:prstGeom prst="rect">
            <a:avLst/>
          </a:prstGeom>
          <a:noFill/>
          <a:ln>
            <a:noFill/>
          </a:ln>
        </p:spPr>
      </p:pic>
    </p:spTree>
    <p:extLst>
      <p:ext uri="{BB962C8B-B14F-4D97-AF65-F5344CB8AC3E}">
        <p14:creationId xmlns:p14="http://schemas.microsoft.com/office/powerpoint/2010/main" val="383155610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33045" y="1109784"/>
            <a:ext cx="5369171" cy="484553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111630" y="1422401"/>
            <a:ext cx="2805723" cy="2585323"/>
          </a:xfrm>
          <a:prstGeom prst="rect">
            <a:avLst/>
          </a:prstGeom>
          <a:noFill/>
        </p:spPr>
        <p:txBody>
          <a:bodyPr wrap="square" rtlCol="0">
            <a:spAutoFit/>
          </a:bodyPr>
          <a:lstStyle/>
          <a:p>
            <a:pPr marL="285750" indent="-285750">
              <a:buFont typeface="Wingdings" panose="05000000000000000000" pitchFamily="2" charset="2"/>
              <a:buChar char="q"/>
            </a:pPr>
            <a:r>
              <a:rPr lang="en-US" dirty="0" smtClean="0">
                <a:latin typeface="Times New Roman" panose="02020603050405020304" pitchFamily="18" charset="0"/>
                <a:cs typeface="Times New Roman" panose="02020603050405020304" pitchFamily="18" charset="0"/>
              </a:rPr>
              <a:t>Virus attaches to cell</a:t>
            </a:r>
          </a:p>
          <a:p>
            <a:pPr marL="285750" indent="-285750">
              <a:buFont typeface="Wingdings" panose="05000000000000000000" pitchFamily="2" charset="2"/>
              <a:buChar char="q"/>
            </a:pPr>
            <a:r>
              <a:rPr lang="en-US" dirty="0" smtClean="0">
                <a:latin typeface="Times New Roman" panose="02020603050405020304" pitchFamily="18" charset="0"/>
                <a:cs typeface="Times New Roman" panose="02020603050405020304" pitchFamily="18" charset="0"/>
              </a:rPr>
              <a:t>Part of it enters the cell</a:t>
            </a:r>
          </a:p>
          <a:p>
            <a:pPr marL="285750" indent="-285750">
              <a:buFont typeface="Wingdings" panose="05000000000000000000" pitchFamily="2" charset="2"/>
              <a:buChar char="q"/>
            </a:pPr>
            <a:r>
              <a:rPr lang="en-US" dirty="0" smtClean="0">
                <a:latin typeface="Times New Roman" panose="02020603050405020304" pitchFamily="18" charset="0"/>
                <a:cs typeface="Times New Roman" panose="02020603050405020304" pitchFamily="18" charset="0"/>
              </a:rPr>
              <a:t>Virus gene integrates</a:t>
            </a:r>
          </a:p>
          <a:p>
            <a:pPr marL="285750" indent="-285750">
              <a:buFont typeface="Wingdings" panose="05000000000000000000" pitchFamily="2" charset="2"/>
              <a:buChar char="q"/>
            </a:pPr>
            <a:r>
              <a:rPr lang="en-US" dirty="0" smtClean="0">
                <a:latin typeface="Times New Roman" panose="02020603050405020304" pitchFamily="18" charset="0"/>
                <a:cs typeface="Times New Roman" panose="02020603050405020304" pitchFamily="18" charset="0"/>
              </a:rPr>
              <a:t>Many viral parts manufactured</a:t>
            </a:r>
          </a:p>
          <a:p>
            <a:pPr marL="285750" indent="-285750">
              <a:buFont typeface="Wingdings" panose="05000000000000000000" pitchFamily="2" charset="2"/>
              <a:buChar char="q"/>
            </a:pPr>
            <a:r>
              <a:rPr lang="en-US" dirty="0" smtClean="0">
                <a:latin typeface="Times New Roman" panose="02020603050405020304" pitchFamily="18" charset="0"/>
                <a:cs typeface="Times New Roman" panose="02020603050405020304" pitchFamily="18" charset="0"/>
              </a:rPr>
              <a:t>Viral parts are put together</a:t>
            </a:r>
          </a:p>
          <a:p>
            <a:pPr marL="285750" indent="-285750">
              <a:buFont typeface="Wingdings" panose="05000000000000000000" pitchFamily="2" charset="2"/>
              <a:buChar char="q"/>
            </a:pPr>
            <a:r>
              <a:rPr lang="en-US" dirty="0" smtClean="0">
                <a:latin typeface="Times New Roman" panose="02020603050405020304" pitchFamily="18" charset="0"/>
                <a:cs typeface="Times New Roman" panose="02020603050405020304" pitchFamily="18" charset="0"/>
              </a:rPr>
              <a:t>New viruses leave the cell </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95771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latin typeface="Times New Roman" panose="02020603050405020304" pitchFamily="18" charset="0"/>
                <a:cs typeface="Times New Roman" panose="02020603050405020304" pitchFamily="18" charset="0"/>
              </a:rPr>
              <a:t>Disease progression </a:t>
            </a:r>
            <a:endParaRPr lang="en-US" dirty="0">
              <a:solidFill>
                <a:srgbClr val="FF0000"/>
              </a:solidFill>
              <a:latin typeface="Times New Roman" panose="02020603050405020304" pitchFamily="18" charset="0"/>
              <a:cs typeface="Times New Roman" panose="02020603050405020304" pitchFamily="18" charset="0"/>
            </a:endParaRPr>
          </a:p>
        </p:txBody>
      </p:sp>
      <p:grpSp>
        <p:nvGrpSpPr>
          <p:cNvPr id="4" name="Group 7"/>
          <p:cNvGrpSpPr>
            <a:grpSpLocks/>
          </p:cNvGrpSpPr>
          <p:nvPr/>
        </p:nvGrpSpPr>
        <p:grpSpPr bwMode="auto">
          <a:xfrm>
            <a:off x="726830" y="1825625"/>
            <a:ext cx="8175869" cy="5121275"/>
            <a:chOff x="324641" y="1368336"/>
            <a:chExt cx="8577327" cy="5579335"/>
          </a:xfrm>
        </p:grpSpPr>
        <p:sp>
          <p:nvSpPr>
            <p:cNvPr id="5" name="Line 7"/>
            <p:cNvSpPr>
              <a:spLocks noChangeShapeType="1"/>
            </p:cNvSpPr>
            <p:nvPr/>
          </p:nvSpPr>
          <p:spPr bwMode="auto">
            <a:xfrm>
              <a:off x="811715" y="2451871"/>
              <a:ext cx="0" cy="3581400"/>
            </a:xfrm>
            <a:prstGeom prst="line">
              <a:avLst/>
            </a:prstGeom>
            <a:noFill/>
            <a:ln w="38100">
              <a:solidFill>
                <a:srgbClr val="F2F2F2"/>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 name="Line 8"/>
            <p:cNvSpPr>
              <a:spLocks noChangeShapeType="1"/>
            </p:cNvSpPr>
            <p:nvPr/>
          </p:nvSpPr>
          <p:spPr bwMode="auto">
            <a:xfrm>
              <a:off x="811715" y="6033271"/>
              <a:ext cx="659556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 name="Freeform 9"/>
            <p:cNvSpPr>
              <a:spLocks/>
            </p:cNvSpPr>
            <p:nvPr/>
          </p:nvSpPr>
          <p:spPr bwMode="auto">
            <a:xfrm>
              <a:off x="1235075" y="2832871"/>
              <a:ext cx="6096000" cy="3292475"/>
            </a:xfrm>
            <a:custGeom>
              <a:avLst/>
              <a:gdLst>
                <a:gd name="T0" fmla="*/ 0 w 3840"/>
                <a:gd name="T1" fmla="*/ 2147483647 h 1383"/>
                <a:gd name="T2" fmla="*/ 2147483647 w 3840"/>
                <a:gd name="T3" fmla="*/ 2147483647 h 1383"/>
                <a:gd name="T4" fmla="*/ 2147483647 w 3840"/>
                <a:gd name="T5" fmla="*/ 2147483647 h 1383"/>
                <a:gd name="T6" fmla="*/ 2147483647 w 3840"/>
                <a:gd name="T7" fmla="*/ 2147483647 h 1383"/>
                <a:gd name="T8" fmla="*/ 2147483647 w 3840"/>
                <a:gd name="T9" fmla="*/ 2147483647 h 1383"/>
                <a:gd name="T10" fmla="*/ 2147483647 w 3840"/>
                <a:gd name="T11" fmla="*/ 2147483647 h 1383"/>
                <a:gd name="T12" fmla="*/ 2147483647 w 3840"/>
                <a:gd name="T13" fmla="*/ 2147483647 h 1383"/>
                <a:gd name="T14" fmla="*/ 2147483647 w 3840"/>
                <a:gd name="T15" fmla="*/ 2147483647 h 1383"/>
                <a:gd name="T16" fmla="*/ 2147483647 w 3840"/>
                <a:gd name="T17" fmla="*/ 2147483647 h 1383"/>
                <a:gd name="T18" fmla="*/ 2147483647 w 3840"/>
                <a:gd name="T19" fmla="*/ 2147483647 h 138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840"/>
                <a:gd name="T31" fmla="*/ 0 h 1383"/>
                <a:gd name="T32" fmla="*/ 3840 w 3840"/>
                <a:gd name="T33" fmla="*/ 1383 h 138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840" h="1383">
                  <a:moveTo>
                    <a:pt x="0" y="1309"/>
                  </a:moveTo>
                  <a:cubicBezTo>
                    <a:pt x="58" y="1346"/>
                    <a:pt x="116" y="1383"/>
                    <a:pt x="192" y="1199"/>
                  </a:cubicBezTo>
                  <a:cubicBezTo>
                    <a:pt x="268" y="1015"/>
                    <a:pt x="378" y="391"/>
                    <a:pt x="458" y="205"/>
                  </a:cubicBezTo>
                  <a:cubicBezTo>
                    <a:pt x="538" y="19"/>
                    <a:pt x="614" y="17"/>
                    <a:pt x="672" y="81"/>
                  </a:cubicBezTo>
                  <a:cubicBezTo>
                    <a:pt x="730" y="145"/>
                    <a:pt x="720" y="487"/>
                    <a:pt x="808" y="589"/>
                  </a:cubicBezTo>
                  <a:cubicBezTo>
                    <a:pt x="896" y="691"/>
                    <a:pt x="983" y="677"/>
                    <a:pt x="1200" y="694"/>
                  </a:cubicBezTo>
                  <a:cubicBezTo>
                    <a:pt x="1417" y="711"/>
                    <a:pt x="1872" y="694"/>
                    <a:pt x="2112" y="694"/>
                  </a:cubicBezTo>
                  <a:cubicBezTo>
                    <a:pt x="2352" y="694"/>
                    <a:pt x="2384" y="791"/>
                    <a:pt x="2640" y="694"/>
                  </a:cubicBezTo>
                  <a:cubicBezTo>
                    <a:pt x="2896" y="597"/>
                    <a:pt x="3456" y="226"/>
                    <a:pt x="3648" y="113"/>
                  </a:cubicBezTo>
                  <a:cubicBezTo>
                    <a:pt x="3840" y="0"/>
                    <a:pt x="3816" y="6"/>
                    <a:pt x="3792" y="13"/>
                  </a:cubicBezTo>
                </a:path>
              </a:pathLst>
            </a:custGeom>
            <a:noFill/>
            <a:ln w="28575">
              <a:solidFill>
                <a:schemeClr val="hlink"/>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 name="Text Box 10"/>
            <p:cNvSpPr txBox="1">
              <a:spLocks noChangeArrowheads="1"/>
            </p:cNvSpPr>
            <p:nvPr/>
          </p:nvSpPr>
          <p:spPr bwMode="auto">
            <a:xfrm rot="-5400000">
              <a:off x="-1039021" y="3672226"/>
              <a:ext cx="31242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Font typeface="Arial" panose="020B0604020202020204" pitchFamily="34" charset="0"/>
                <a:buChar char="•"/>
                <a:defRPr sz="3200">
                  <a:solidFill>
                    <a:schemeClr val="tx1"/>
                  </a:solidFill>
                  <a:latin typeface="Corbel" panose="020B0503020204020204" pitchFamily="34" charset="0"/>
                </a:defRPr>
              </a:lvl1pPr>
              <a:lvl2pPr marL="742950" indent="-285750">
                <a:lnSpc>
                  <a:spcPct val="150000"/>
                </a:lnSpc>
                <a:spcBef>
                  <a:spcPct val="20000"/>
                </a:spcBef>
                <a:buFont typeface="Arial" panose="020B0604020202020204" pitchFamily="34" charset="0"/>
                <a:buChar char="–"/>
                <a:defRPr sz="2800">
                  <a:solidFill>
                    <a:schemeClr val="tx1"/>
                  </a:solidFill>
                  <a:latin typeface="Corbel" panose="020B0503020204020204" pitchFamily="34" charset="0"/>
                </a:defRPr>
              </a:lvl2pPr>
              <a:lvl3pPr marL="1143000" indent="-228600">
                <a:lnSpc>
                  <a:spcPct val="150000"/>
                </a:lnSpc>
                <a:spcBef>
                  <a:spcPct val="20000"/>
                </a:spcBef>
                <a:buFont typeface="Arial" panose="020B0604020202020204" pitchFamily="34" charset="0"/>
                <a:buChar char="•"/>
                <a:defRPr sz="2400">
                  <a:solidFill>
                    <a:schemeClr val="tx1"/>
                  </a:solidFill>
                  <a:latin typeface="Corbel" panose="020B0503020204020204" pitchFamily="34" charset="0"/>
                </a:defRPr>
              </a:lvl3pPr>
              <a:lvl4pPr marL="16002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4pPr>
              <a:lvl5pPr marL="20574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5pPr>
              <a:lvl6pPr marL="25146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6pPr>
              <a:lvl7pPr marL="29718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7pPr>
              <a:lvl8pPr marL="34290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8pPr>
              <a:lvl9pPr marL="38862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9pPr>
            </a:lstStyle>
            <a:p>
              <a:pPr algn="ctr">
                <a:lnSpc>
                  <a:spcPct val="100000"/>
                </a:lnSpc>
                <a:spcBef>
                  <a:spcPct val="0"/>
                </a:spcBef>
                <a:buFontTx/>
                <a:buNone/>
              </a:pPr>
              <a:r>
                <a:rPr lang="en-US" sz="2000">
                  <a:latin typeface="Comic Sans MS" panose="030F0702030302020204" pitchFamily="66" charset="0"/>
                  <a:ea typeface="ＭＳ Ｐゴシック" panose="020B0600070205080204" pitchFamily="34" charset="-128"/>
                  <a:cs typeface="Times New Roman" panose="02020603050405020304" pitchFamily="18" charset="0"/>
                </a:rPr>
                <a:t>Levels (Separate Scales)</a:t>
              </a:r>
            </a:p>
          </p:txBody>
        </p:sp>
        <p:sp>
          <p:nvSpPr>
            <p:cNvPr id="9" name="Freeform 12"/>
            <p:cNvSpPr>
              <a:spLocks/>
            </p:cNvSpPr>
            <p:nvPr/>
          </p:nvSpPr>
          <p:spPr bwMode="auto">
            <a:xfrm>
              <a:off x="1118393" y="2940483"/>
              <a:ext cx="6288882" cy="2987675"/>
            </a:xfrm>
            <a:custGeom>
              <a:avLst/>
              <a:gdLst>
                <a:gd name="T0" fmla="*/ 2147483647 w 3936"/>
                <a:gd name="T1" fmla="*/ 2147483647 h 1480"/>
                <a:gd name="T2" fmla="*/ 2147483647 w 3936"/>
                <a:gd name="T3" fmla="*/ 2147483647 h 1480"/>
                <a:gd name="T4" fmla="*/ 2147483647 w 3936"/>
                <a:gd name="T5" fmla="*/ 2147483647 h 1480"/>
                <a:gd name="T6" fmla="*/ 2147483647 w 3936"/>
                <a:gd name="T7" fmla="*/ 2147483647 h 1480"/>
                <a:gd name="T8" fmla="*/ 2147483647 w 3936"/>
                <a:gd name="T9" fmla="*/ 2147483647 h 1480"/>
                <a:gd name="T10" fmla="*/ 2147483647 w 3936"/>
                <a:gd name="T11" fmla="*/ 2147483647 h 1480"/>
                <a:gd name="T12" fmla="*/ 2147483647 w 3936"/>
                <a:gd name="T13" fmla="*/ 2147483647 h 1480"/>
                <a:gd name="T14" fmla="*/ 0 60000 65536"/>
                <a:gd name="T15" fmla="*/ 0 60000 65536"/>
                <a:gd name="T16" fmla="*/ 0 60000 65536"/>
                <a:gd name="T17" fmla="*/ 0 60000 65536"/>
                <a:gd name="T18" fmla="*/ 0 60000 65536"/>
                <a:gd name="T19" fmla="*/ 0 60000 65536"/>
                <a:gd name="T20" fmla="*/ 0 60000 65536"/>
                <a:gd name="T21" fmla="*/ 0 w 3936"/>
                <a:gd name="T22" fmla="*/ 0 h 1480"/>
                <a:gd name="T23" fmla="*/ 3936 w 3936"/>
                <a:gd name="T24" fmla="*/ 1480 h 148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936" h="1480">
                  <a:moveTo>
                    <a:pt x="48" y="88"/>
                  </a:moveTo>
                  <a:cubicBezTo>
                    <a:pt x="24" y="44"/>
                    <a:pt x="0" y="0"/>
                    <a:pt x="96" y="88"/>
                  </a:cubicBezTo>
                  <a:cubicBezTo>
                    <a:pt x="192" y="176"/>
                    <a:pt x="480" y="560"/>
                    <a:pt x="624" y="616"/>
                  </a:cubicBezTo>
                  <a:cubicBezTo>
                    <a:pt x="768" y="672"/>
                    <a:pt x="840" y="454"/>
                    <a:pt x="960" y="422"/>
                  </a:cubicBezTo>
                  <a:cubicBezTo>
                    <a:pt x="1080" y="390"/>
                    <a:pt x="1112" y="398"/>
                    <a:pt x="1344" y="422"/>
                  </a:cubicBezTo>
                  <a:cubicBezTo>
                    <a:pt x="1576" y="446"/>
                    <a:pt x="1920" y="392"/>
                    <a:pt x="2352" y="568"/>
                  </a:cubicBezTo>
                  <a:cubicBezTo>
                    <a:pt x="2784" y="744"/>
                    <a:pt x="3360" y="1112"/>
                    <a:pt x="3936" y="1480"/>
                  </a:cubicBezTo>
                </a:path>
              </a:pathLst>
            </a:custGeom>
            <a:noFill/>
            <a:ln w="38100">
              <a:solidFill>
                <a:srgbClr val="CC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 name="Text Box 13"/>
            <p:cNvSpPr txBox="1">
              <a:spLocks noChangeArrowheads="1"/>
            </p:cNvSpPr>
            <p:nvPr/>
          </p:nvSpPr>
          <p:spPr bwMode="auto">
            <a:xfrm>
              <a:off x="7460456" y="5732952"/>
              <a:ext cx="14415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50000"/>
                </a:lnSpc>
                <a:spcBef>
                  <a:spcPct val="20000"/>
                </a:spcBef>
                <a:buFont typeface="Arial" panose="020B0604020202020204" pitchFamily="34" charset="0"/>
                <a:buChar char="•"/>
                <a:defRPr sz="3200">
                  <a:solidFill>
                    <a:schemeClr val="tx1"/>
                  </a:solidFill>
                  <a:latin typeface="Corbel" panose="020B0503020204020204" pitchFamily="34" charset="0"/>
                </a:defRPr>
              </a:lvl1pPr>
              <a:lvl2pPr marL="742950" indent="-285750">
                <a:lnSpc>
                  <a:spcPct val="150000"/>
                </a:lnSpc>
                <a:spcBef>
                  <a:spcPct val="20000"/>
                </a:spcBef>
                <a:buFont typeface="Arial" panose="020B0604020202020204" pitchFamily="34" charset="0"/>
                <a:buChar char="–"/>
                <a:defRPr sz="2800">
                  <a:solidFill>
                    <a:schemeClr val="tx1"/>
                  </a:solidFill>
                  <a:latin typeface="Corbel" panose="020B0503020204020204" pitchFamily="34" charset="0"/>
                </a:defRPr>
              </a:lvl2pPr>
              <a:lvl3pPr marL="1143000" indent="-228600">
                <a:lnSpc>
                  <a:spcPct val="150000"/>
                </a:lnSpc>
                <a:spcBef>
                  <a:spcPct val="20000"/>
                </a:spcBef>
                <a:buFont typeface="Arial" panose="020B0604020202020204" pitchFamily="34" charset="0"/>
                <a:buChar char="•"/>
                <a:defRPr sz="2400">
                  <a:solidFill>
                    <a:schemeClr val="tx1"/>
                  </a:solidFill>
                  <a:latin typeface="Corbel" panose="020B0503020204020204" pitchFamily="34" charset="0"/>
                </a:defRPr>
              </a:lvl3pPr>
              <a:lvl4pPr marL="16002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4pPr>
              <a:lvl5pPr marL="20574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5pPr>
              <a:lvl6pPr marL="25146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6pPr>
              <a:lvl7pPr marL="29718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7pPr>
              <a:lvl8pPr marL="34290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8pPr>
              <a:lvl9pPr marL="38862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9pPr>
            </a:lstStyle>
            <a:p>
              <a:pPr>
                <a:lnSpc>
                  <a:spcPct val="100000"/>
                </a:lnSpc>
                <a:spcBef>
                  <a:spcPct val="0"/>
                </a:spcBef>
                <a:buFontTx/>
                <a:buNone/>
              </a:pPr>
              <a:r>
                <a:rPr lang="en-US" sz="1800" b="1">
                  <a:solidFill>
                    <a:srgbClr val="CC0000"/>
                  </a:solidFill>
                  <a:latin typeface="Arial" panose="020B0604020202020204" pitchFamily="34" charset="0"/>
                  <a:ea typeface="ＭＳ Ｐゴシック" panose="020B0600070205080204" pitchFamily="34" charset="-128"/>
                  <a:cs typeface="Times New Roman" panose="02020603050405020304" pitchFamily="18" charset="0"/>
                </a:rPr>
                <a:t>CD4+ T cell</a:t>
              </a:r>
            </a:p>
          </p:txBody>
        </p:sp>
        <p:sp>
          <p:nvSpPr>
            <p:cNvPr id="11" name="Text Box 14"/>
            <p:cNvSpPr txBox="1">
              <a:spLocks noChangeArrowheads="1"/>
            </p:cNvSpPr>
            <p:nvPr/>
          </p:nvSpPr>
          <p:spPr bwMode="auto">
            <a:xfrm>
              <a:off x="7166952" y="2473253"/>
              <a:ext cx="16470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Font typeface="Arial" panose="020B0604020202020204" pitchFamily="34" charset="0"/>
                <a:buChar char="•"/>
                <a:defRPr sz="3200">
                  <a:solidFill>
                    <a:schemeClr val="tx1"/>
                  </a:solidFill>
                  <a:latin typeface="Corbel" panose="020B0503020204020204" pitchFamily="34" charset="0"/>
                </a:defRPr>
              </a:lvl1pPr>
              <a:lvl2pPr marL="742950" indent="-285750">
                <a:lnSpc>
                  <a:spcPct val="150000"/>
                </a:lnSpc>
                <a:spcBef>
                  <a:spcPct val="20000"/>
                </a:spcBef>
                <a:buFont typeface="Arial" panose="020B0604020202020204" pitchFamily="34" charset="0"/>
                <a:buChar char="–"/>
                <a:defRPr sz="2800">
                  <a:solidFill>
                    <a:schemeClr val="tx1"/>
                  </a:solidFill>
                  <a:latin typeface="Corbel" panose="020B0503020204020204" pitchFamily="34" charset="0"/>
                </a:defRPr>
              </a:lvl2pPr>
              <a:lvl3pPr marL="1143000" indent="-228600">
                <a:lnSpc>
                  <a:spcPct val="150000"/>
                </a:lnSpc>
                <a:spcBef>
                  <a:spcPct val="20000"/>
                </a:spcBef>
                <a:buFont typeface="Arial" panose="020B0604020202020204" pitchFamily="34" charset="0"/>
                <a:buChar char="•"/>
                <a:defRPr sz="2400">
                  <a:solidFill>
                    <a:schemeClr val="tx1"/>
                  </a:solidFill>
                  <a:latin typeface="Corbel" panose="020B0503020204020204" pitchFamily="34" charset="0"/>
                </a:defRPr>
              </a:lvl3pPr>
              <a:lvl4pPr marL="16002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4pPr>
              <a:lvl5pPr marL="20574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5pPr>
              <a:lvl6pPr marL="25146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6pPr>
              <a:lvl7pPr marL="29718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7pPr>
              <a:lvl8pPr marL="34290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8pPr>
              <a:lvl9pPr marL="38862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9pPr>
            </a:lstStyle>
            <a:p>
              <a:pPr>
                <a:lnSpc>
                  <a:spcPct val="100000"/>
                </a:lnSpc>
                <a:spcBef>
                  <a:spcPct val="0"/>
                </a:spcBef>
                <a:buFontTx/>
                <a:buNone/>
              </a:pPr>
              <a:r>
                <a:rPr lang="en-US" sz="1800" b="1">
                  <a:solidFill>
                    <a:schemeClr val="hlink"/>
                  </a:solidFill>
                  <a:latin typeface="Arial" panose="020B0604020202020204" pitchFamily="34" charset="0"/>
                  <a:ea typeface="ＭＳ Ｐゴシック" panose="020B0600070205080204" pitchFamily="34" charset="-128"/>
                  <a:cs typeface="Times New Roman" panose="02020603050405020304" pitchFamily="18" charset="0"/>
                </a:rPr>
                <a:t>HIV viral load</a:t>
              </a:r>
            </a:p>
          </p:txBody>
        </p:sp>
        <p:sp>
          <p:nvSpPr>
            <p:cNvPr id="12" name="Freeform 15"/>
            <p:cNvSpPr>
              <a:spLocks/>
            </p:cNvSpPr>
            <p:nvPr/>
          </p:nvSpPr>
          <p:spPr bwMode="auto">
            <a:xfrm>
              <a:off x="1235704" y="2816359"/>
              <a:ext cx="6475850" cy="2530865"/>
            </a:xfrm>
            <a:custGeom>
              <a:avLst/>
              <a:gdLst>
                <a:gd name="T0" fmla="*/ 0 w 4080"/>
                <a:gd name="T1" fmla="*/ 2147483647 h 1594"/>
                <a:gd name="T2" fmla="*/ 2147483647 w 4080"/>
                <a:gd name="T3" fmla="*/ 2147483647 h 1594"/>
                <a:gd name="T4" fmla="*/ 2147483647 w 4080"/>
                <a:gd name="T5" fmla="*/ 2147483647 h 1594"/>
                <a:gd name="T6" fmla="*/ 2147483647 w 4080"/>
                <a:gd name="T7" fmla="*/ 2147483647 h 1594"/>
                <a:gd name="T8" fmla="*/ 2147483647 w 4080"/>
                <a:gd name="T9" fmla="*/ 2147483647 h 1594"/>
                <a:gd name="T10" fmla="*/ 2147483647 w 4080"/>
                <a:gd name="T11" fmla="*/ 2147483647 h 1594"/>
                <a:gd name="T12" fmla="*/ 0 60000 65536"/>
                <a:gd name="T13" fmla="*/ 0 60000 65536"/>
                <a:gd name="T14" fmla="*/ 0 60000 65536"/>
                <a:gd name="T15" fmla="*/ 0 60000 65536"/>
                <a:gd name="T16" fmla="*/ 0 60000 65536"/>
                <a:gd name="T17" fmla="*/ 0 60000 65536"/>
                <a:gd name="T18" fmla="*/ 0 w 4080"/>
                <a:gd name="T19" fmla="*/ 0 h 1594"/>
                <a:gd name="T20" fmla="*/ 4080 w 4080"/>
                <a:gd name="T21" fmla="*/ 1594 h 1594"/>
              </a:gdLst>
              <a:ahLst/>
              <a:cxnLst>
                <a:cxn ang="T12">
                  <a:pos x="T0" y="T1"/>
                </a:cxn>
                <a:cxn ang="T13">
                  <a:pos x="T2" y="T3"/>
                </a:cxn>
                <a:cxn ang="T14">
                  <a:pos x="T4" y="T5"/>
                </a:cxn>
                <a:cxn ang="T15">
                  <a:pos x="T6" y="T7"/>
                </a:cxn>
                <a:cxn ang="T16">
                  <a:pos x="T8" y="T9"/>
                </a:cxn>
                <a:cxn ang="T17">
                  <a:pos x="T10" y="T11"/>
                </a:cxn>
              </a:cxnLst>
              <a:rect l="T18" t="T19" r="T20" b="T21"/>
              <a:pathLst>
                <a:path w="4080" h="1594">
                  <a:moveTo>
                    <a:pt x="0" y="778"/>
                  </a:moveTo>
                  <a:cubicBezTo>
                    <a:pt x="136" y="632"/>
                    <a:pt x="272" y="486"/>
                    <a:pt x="384" y="394"/>
                  </a:cubicBezTo>
                  <a:cubicBezTo>
                    <a:pt x="496" y="302"/>
                    <a:pt x="568" y="256"/>
                    <a:pt x="672" y="228"/>
                  </a:cubicBezTo>
                  <a:cubicBezTo>
                    <a:pt x="776" y="200"/>
                    <a:pt x="600" y="228"/>
                    <a:pt x="1008" y="228"/>
                  </a:cubicBezTo>
                  <a:cubicBezTo>
                    <a:pt x="1416" y="228"/>
                    <a:pt x="2608" y="0"/>
                    <a:pt x="3120" y="228"/>
                  </a:cubicBezTo>
                  <a:cubicBezTo>
                    <a:pt x="3632" y="456"/>
                    <a:pt x="3856" y="1025"/>
                    <a:pt x="4080" y="1594"/>
                  </a:cubicBezTo>
                </a:path>
              </a:pathLst>
            </a:custGeom>
            <a:noFill/>
            <a:ln w="38100">
              <a:solidFill>
                <a:schemeClr val="accent6">
                  <a:lumMod val="75000"/>
                </a:schemeClr>
              </a:solidFill>
              <a:round/>
              <a:headEnd/>
              <a:tailEnd/>
            </a:ln>
            <a:extLst>
              <a:ext uri="{909E8E84-426E-40DD-AFC4-6F175D3DCCD1}">
                <a14:hiddenFill xmlns:a14="http://schemas.microsoft.com/office/drawing/2010/main">
                  <a:solidFill>
                    <a:srgbClr val="FFFFFF"/>
                  </a:solidFill>
                </a14:hiddenFill>
              </a:ext>
            </a:extLst>
          </p:spPr>
          <p:txBody>
            <a:bodyPr/>
            <a:lstStyle/>
            <a:p>
              <a:pPr fontAlgn="auto">
                <a:spcBef>
                  <a:spcPts val="0"/>
                </a:spcBef>
                <a:spcAft>
                  <a:spcPts val="0"/>
                </a:spcAft>
                <a:defRPr/>
              </a:pPr>
              <a:endParaRPr lang="en-US">
                <a:latin typeface="+mn-lt"/>
                <a:cs typeface="+mn-cs"/>
              </a:endParaRPr>
            </a:p>
          </p:txBody>
        </p:sp>
        <p:sp>
          <p:nvSpPr>
            <p:cNvPr id="13" name="Text Box 16"/>
            <p:cNvSpPr txBox="1">
              <a:spLocks noChangeArrowheads="1"/>
            </p:cNvSpPr>
            <p:nvPr/>
          </p:nvSpPr>
          <p:spPr bwMode="auto">
            <a:xfrm>
              <a:off x="3776841" y="2541680"/>
              <a:ext cx="1734829" cy="368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auto" hangingPunct="1">
                <a:spcBef>
                  <a:spcPts val="0"/>
                </a:spcBef>
                <a:spcAft>
                  <a:spcPts val="0"/>
                </a:spcAft>
                <a:defRPr/>
              </a:pPr>
              <a:r>
                <a:rPr lang="en-US" sz="1800" b="1" dirty="0">
                  <a:solidFill>
                    <a:schemeClr val="accent6">
                      <a:lumMod val="75000"/>
                    </a:schemeClr>
                  </a:solidFill>
                  <a:cs typeface="Times New Roman" charset="0"/>
                </a:rPr>
                <a:t>CD8</a:t>
              </a:r>
              <a:r>
                <a:rPr lang="en-US" sz="1800" b="1" dirty="0" smtClean="0">
                  <a:solidFill>
                    <a:schemeClr val="accent6">
                      <a:lumMod val="75000"/>
                    </a:schemeClr>
                  </a:solidFill>
                  <a:cs typeface="Times New Roman" charset="0"/>
                </a:rPr>
                <a:t>+ T cell</a:t>
              </a:r>
              <a:endParaRPr lang="en-US" sz="1800" b="1" dirty="0">
                <a:solidFill>
                  <a:schemeClr val="accent6">
                    <a:lumMod val="75000"/>
                  </a:schemeClr>
                </a:solidFill>
                <a:cs typeface="Times New Roman" charset="0"/>
              </a:endParaRPr>
            </a:p>
          </p:txBody>
        </p:sp>
        <p:sp>
          <p:nvSpPr>
            <p:cNvPr id="14" name="Text Box 18"/>
            <p:cNvSpPr txBox="1">
              <a:spLocks noChangeArrowheads="1"/>
            </p:cNvSpPr>
            <p:nvPr/>
          </p:nvSpPr>
          <p:spPr bwMode="auto">
            <a:xfrm>
              <a:off x="3413125" y="3133425"/>
              <a:ext cx="275380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Font typeface="Arial" panose="020B0604020202020204" pitchFamily="34" charset="0"/>
                <a:buChar char="•"/>
                <a:defRPr sz="3200">
                  <a:solidFill>
                    <a:schemeClr val="tx1"/>
                  </a:solidFill>
                  <a:latin typeface="Corbel" panose="020B0503020204020204" pitchFamily="34" charset="0"/>
                </a:defRPr>
              </a:lvl1pPr>
              <a:lvl2pPr marL="742950" indent="-285750">
                <a:lnSpc>
                  <a:spcPct val="150000"/>
                </a:lnSpc>
                <a:spcBef>
                  <a:spcPct val="20000"/>
                </a:spcBef>
                <a:buFont typeface="Arial" panose="020B0604020202020204" pitchFamily="34" charset="0"/>
                <a:buChar char="–"/>
                <a:defRPr sz="2800">
                  <a:solidFill>
                    <a:schemeClr val="tx1"/>
                  </a:solidFill>
                  <a:latin typeface="Corbel" panose="020B0503020204020204" pitchFamily="34" charset="0"/>
                </a:defRPr>
              </a:lvl2pPr>
              <a:lvl3pPr marL="1143000" indent="-228600">
                <a:lnSpc>
                  <a:spcPct val="150000"/>
                </a:lnSpc>
                <a:spcBef>
                  <a:spcPct val="20000"/>
                </a:spcBef>
                <a:buFont typeface="Arial" panose="020B0604020202020204" pitchFamily="34" charset="0"/>
                <a:buChar char="•"/>
                <a:defRPr sz="2400">
                  <a:solidFill>
                    <a:schemeClr val="tx1"/>
                  </a:solidFill>
                  <a:latin typeface="Corbel" panose="020B0503020204020204" pitchFamily="34" charset="0"/>
                </a:defRPr>
              </a:lvl3pPr>
              <a:lvl4pPr marL="16002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4pPr>
              <a:lvl5pPr marL="20574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5pPr>
              <a:lvl6pPr marL="25146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6pPr>
              <a:lvl7pPr marL="29718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7pPr>
              <a:lvl8pPr marL="34290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8pPr>
              <a:lvl9pPr marL="38862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9pPr>
            </a:lstStyle>
            <a:p>
              <a:pPr>
                <a:lnSpc>
                  <a:spcPct val="100000"/>
                </a:lnSpc>
                <a:spcBef>
                  <a:spcPct val="0"/>
                </a:spcBef>
                <a:buFontTx/>
                <a:buNone/>
              </a:pPr>
              <a:r>
                <a:rPr lang="en-US" sz="1800" b="1">
                  <a:solidFill>
                    <a:srgbClr val="008000"/>
                  </a:solidFill>
                  <a:latin typeface="Arial" panose="020B0604020202020204" pitchFamily="34" charset="0"/>
                  <a:ea typeface="ＭＳ Ｐゴシック" panose="020B0600070205080204" pitchFamily="34" charset="-128"/>
                  <a:cs typeface="Times New Roman" panose="02020603050405020304" pitchFamily="18" charset="0"/>
                </a:rPr>
                <a:t>Neutralizing Antibodies</a:t>
              </a:r>
            </a:p>
          </p:txBody>
        </p:sp>
        <p:sp>
          <p:nvSpPr>
            <p:cNvPr id="15" name="Text Box 19"/>
            <p:cNvSpPr txBox="1">
              <a:spLocks noChangeArrowheads="1"/>
            </p:cNvSpPr>
            <p:nvPr/>
          </p:nvSpPr>
          <p:spPr bwMode="auto">
            <a:xfrm>
              <a:off x="3962400" y="6225359"/>
              <a:ext cx="9810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Font typeface="Arial" panose="020B0604020202020204" pitchFamily="34" charset="0"/>
                <a:buChar char="•"/>
                <a:defRPr sz="3200">
                  <a:solidFill>
                    <a:schemeClr val="tx1"/>
                  </a:solidFill>
                  <a:latin typeface="Corbel" panose="020B0503020204020204" pitchFamily="34" charset="0"/>
                </a:defRPr>
              </a:lvl1pPr>
              <a:lvl2pPr marL="742950" indent="-285750">
                <a:lnSpc>
                  <a:spcPct val="150000"/>
                </a:lnSpc>
                <a:spcBef>
                  <a:spcPct val="20000"/>
                </a:spcBef>
                <a:buFont typeface="Arial" panose="020B0604020202020204" pitchFamily="34" charset="0"/>
                <a:buChar char="–"/>
                <a:defRPr sz="2800">
                  <a:solidFill>
                    <a:schemeClr val="tx1"/>
                  </a:solidFill>
                  <a:latin typeface="Corbel" panose="020B0503020204020204" pitchFamily="34" charset="0"/>
                </a:defRPr>
              </a:lvl2pPr>
              <a:lvl3pPr marL="1143000" indent="-228600">
                <a:lnSpc>
                  <a:spcPct val="150000"/>
                </a:lnSpc>
                <a:spcBef>
                  <a:spcPct val="20000"/>
                </a:spcBef>
                <a:buFont typeface="Arial" panose="020B0604020202020204" pitchFamily="34" charset="0"/>
                <a:buChar char="•"/>
                <a:defRPr sz="2400">
                  <a:solidFill>
                    <a:schemeClr val="tx1"/>
                  </a:solidFill>
                  <a:latin typeface="Corbel" panose="020B0503020204020204" pitchFamily="34" charset="0"/>
                </a:defRPr>
              </a:lvl3pPr>
              <a:lvl4pPr marL="16002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4pPr>
              <a:lvl5pPr marL="20574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5pPr>
              <a:lvl6pPr marL="25146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6pPr>
              <a:lvl7pPr marL="29718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7pPr>
              <a:lvl8pPr marL="34290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8pPr>
              <a:lvl9pPr marL="38862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9pPr>
            </a:lstStyle>
            <a:p>
              <a:pPr>
                <a:lnSpc>
                  <a:spcPct val="100000"/>
                </a:lnSpc>
                <a:spcBef>
                  <a:spcPct val="0"/>
                </a:spcBef>
                <a:buFontTx/>
                <a:buNone/>
              </a:pPr>
              <a:r>
                <a:rPr lang="en-US" sz="1800">
                  <a:latin typeface="Arial" panose="020B0604020202020204" pitchFamily="34" charset="0"/>
                  <a:ea typeface="ＭＳ Ｐゴシック" panose="020B0600070205080204" pitchFamily="34" charset="-128"/>
                  <a:cs typeface="Times New Roman" panose="02020603050405020304" pitchFamily="18" charset="0"/>
                </a:rPr>
                <a:t>Years</a:t>
              </a:r>
            </a:p>
          </p:txBody>
        </p:sp>
        <p:sp>
          <p:nvSpPr>
            <p:cNvPr id="16" name="Line 20"/>
            <p:cNvSpPr>
              <a:spLocks noChangeShapeType="1"/>
            </p:cNvSpPr>
            <p:nvPr/>
          </p:nvSpPr>
          <p:spPr bwMode="auto">
            <a:xfrm flipV="1">
              <a:off x="6416675" y="2451870"/>
              <a:ext cx="0" cy="3581399"/>
            </a:xfrm>
            <a:prstGeom prst="line">
              <a:avLst/>
            </a:prstGeom>
            <a:noFill/>
            <a:ln w="28575">
              <a:solidFill>
                <a:srgbClr val="F2F2F2"/>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 name="Text Box 21"/>
            <p:cNvSpPr txBox="1">
              <a:spLocks noChangeArrowheads="1"/>
            </p:cNvSpPr>
            <p:nvPr/>
          </p:nvSpPr>
          <p:spPr bwMode="auto">
            <a:xfrm>
              <a:off x="6376502" y="1368336"/>
              <a:ext cx="1768475"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50000"/>
                </a:lnSpc>
                <a:spcBef>
                  <a:spcPct val="20000"/>
                </a:spcBef>
                <a:buFont typeface="Arial" panose="020B0604020202020204" pitchFamily="34" charset="0"/>
                <a:buChar char="•"/>
                <a:defRPr sz="3200">
                  <a:solidFill>
                    <a:schemeClr val="tx1"/>
                  </a:solidFill>
                  <a:latin typeface="Corbel" panose="020B0503020204020204" pitchFamily="34" charset="0"/>
                </a:defRPr>
              </a:lvl1pPr>
              <a:lvl2pPr marL="742950" indent="-285750">
                <a:lnSpc>
                  <a:spcPct val="150000"/>
                </a:lnSpc>
                <a:spcBef>
                  <a:spcPct val="20000"/>
                </a:spcBef>
                <a:buFont typeface="Arial" panose="020B0604020202020204" pitchFamily="34" charset="0"/>
                <a:buChar char="–"/>
                <a:defRPr sz="2800">
                  <a:solidFill>
                    <a:schemeClr val="tx1"/>
                  </a:solidFill>
                  <a:latin typeface="Corbel" panose="020B0503020204020204" pitchFamily="34" charset="0"/>
                </a:defRPr>
              </a:lvl2pPr>
              <a:lvl3pPr marL="1143000" indent="-228600">
                <a:lnSpc>
                  <a:spcPct val="150000"/>
                </a:lnSpc>
                <a:spcBef>
                  <a:spcPct val="20000"/>
                </a:spcBef>
                <a:buFont typeface="Arial" panose="020B0604020202020204" pitchFamily="34" charset="0"/>
                <a:buChar char="•"/>
                <a:defRPr sz="2400">
                  <a:solidFill>
                    <a:schemeClr val="tx1"/>
                  </a:solidFill>
                  <a:latin typeface="Corbel" panose="020B0503020204020204" pitchFamily="34" charset="0"/>
                </a:defRPr>
              </a:lvl3pPr>
              <a:lvl4pPr marL="16002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4pPr>
              <a:lvl5pPr marL="20574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5pPr>
              <a:lvl6pPr marL="25146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6pPr>
              <a:lvl7pPr marL="29718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7pPr>
              <a:lvl8pPr marL="34290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8pPr>
              <a:lvl9pPr marL="38862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9pPr>
            </a:lstStyle>
            <a:p>
              <a:pPr algn="ctr">
                <a:lnSpc>
                  <a:spcPct val="100000"/>
                </a:lnSpc>
                <a:spcBef>
                  <a:spcPct val="0"/>
                </a:spcBef>
                <a:buFontTx/>
                <a:buNone/>
              </a:pPr>
              <a:r>
                <a:rPr lang="en-US" sz="1800">
                  <a:latin typeface="Arial" panose="020B0604020202020204" pitchFamily="34" charset="0"/>
                  <a:ea typeface="ＭＳ Ｐゴシック" panose="020B0600070205080204" pitchFamily="34" charset="-128"/>
                  <a:cs typeface="Times New Roman" panose="02020603050405020304" pitchFamily="18" charset="0"/>
                </a:rPr>
                <a:t>AIDS and </a:t>
              </a:r>
            </a:p>
            <a:p>
              <a:pPr algn="ctr">
                <a:lnSpc>
                  <a:spcPct val="100000"/>
                </a:lnSpc>
                <a:spcBef>
                  <a:spcPct val="0"/>
                </a:spcBef>
                <a:buFontTx/>
                <a:buNone/>
              </a:pPr>
              <a:r>
                <a:rPr lang="en-US" sz="1800">
                  <a:latin typeface="Arial" panose="020B0604020202020204" pitchFamily="34" charset="0"/>
                  <a:ea typeface="ＭＳ Ｐゴシック" panose="020B0600070205080204" pitchFamily="34" charset="-128"/>
                  <a:cs typeface="Times New Roman" panose="02020603050405020304" pitchFamily="18" charset="0"/>
                </a:rPr>
                <a:t>Death</a:t>
              </a:r>
            </a:p>
          </p:txBody>
        </p:sp>
        <p:sp>
          <p:nvSpPr>
            <p:cNvPr id="18" name="Line 22"/>
            <p:cNvSpPr>
              <a:spLocks noChangeShapeType="1"/>
            </p:cNvSpPr>
            <p:nvPr/>
          </p:nvSpPr>
          <p:spPr bwMode="auto">
            <a:xfrm flipV="1">
              <a:off x="2591189" y="2451178"/>
              <a:ext cx="0" cy="3581952"/>
            </a:xfrm>
            <a:prstGeom prst="line">
              <a:avLst/>
            </a:prstGeom>
            <a:ln>
              <a:solidFill>
                <a:schemeClr val="tx1">
                  <a:lumMod val="95000"/>
                </a:schemeClr>
              </a:solidFill>
              <a:headEnd/>
              <a:tailEnd/>
            </a:ln>
            <a:extLst/>
          </p:spPr>
          <p:style>
            <a:lnRef idx="1">
              <a:schemeClr val="accent1"/>
            </a:lnRef>
            <a:fillRef idx="0">
              <a:schemeClr val="accent1"/>
            </a:fillRef>
            <a:effectRef idx="0">
              <a:schemeClr val="accent1"/>
            </a:effectRef>
            <a:fontRef idx="minor">
              <a:schemeClr val="tx1"/>
            </a:fontRef>
          </p:style>
          <p:txBody>
            <a:bodyPr/>
            <a:lstStyle/>
            <a:p>
              <a:pPr fontAlgn="auto">
                <a:spcBef>
                  <a:spcPts val="0"/>
                </a:spcBef>
                <a:spcAft>
                  <a:spcPts val="0"/>
                </a:spcAft>
                <a:defRPr/>
              </a:pPr>
              <a:endParaRPr lang="en-US"/>
            </a:p>
          </p:txBody>
        </p:sp>
        <p:sp>
          <p:nvSpPr>
            <p:cNvPr id="19" name="Text Box 23"/>
            <p:cNvSpPr txBox="1">
              <a:spLocks noChangeArrowheads="1"/>
            </p:cNvSpPr>
            <p:nvPr/>
          </p:nvSpPr>
          <p:spPr bwMode="auto">
            <a:xfrm>
              <a:off x="1740096" y="1529547"/>
              <a:ext cx="9636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Font typeface="Arial" panose="020B0604020202020204" pitchFamily="34" charset="0"/>
                <a:buChar char="•"/>
                <a:defRPr sz="3200">
                  <a:solidFill>
                    <a:schemeClr val="tx1"/>
                  </a:solidFill>
                  <a:latin typeface="Corbel" panose="020B0503020204020204" pitchFamily="34" charset="0"/>
                </a:defRPr>
              </a:lvl1pPr>
              <a:lvl2pPr marL="742950" indent="-285750">
                <a:lnSpc>
                  <a:spcPct val="150000"/>
                </a:lnSpc>
                <a:spcBef>
                  <a:spcPct val="20000"/>
                </a:spcBef>
                <a:buFont typeface="Arial" panose="020B0604020202020204" pitchFamily="34" charset="0"/>
                <a:buChar char="–"/>
                <a:defRPr sz="2800">
                  <a:solidFill>
                    <a:schemeClr val="tx1"/>
                  </a:solidFill>
                  <a:latin typeface="Corbel" panose="020B0503020204020204" pitchFamily="34" charset="0"/>
                </a:defRPr>
              </a:lvl2pPr>
              <a:lvl3pPr marL="1143000" indent="-228600">
                <a:lnSpc>
                  <a:spcPct val="150000"/>
                </a:lnSpc>
                <a:spcBef>
                  <a:spcPct val="20000"/>
                </a:spcBef>
                <a:buFont typeface="Arial" panose="020B0604020202020204" pitchFamily="34" charset="0"/>
                <a:buChar char="•"/>
                <a:defRPr sz="2400">
                  <a:solidFill>
                    <a:schemeClr val="tx1"/>
                  </a:solidFill>
                  <a:latin typeface="Corbel" panose="020B0503020204020204" pitchFamily="34" charset="0"/>
                </a:defRPr>
              </a:lvl3pPr>
              <a:lvl4pPr marL="16002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4pPr>
              <a:lvl5pPr marL="20574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5pPr>
              <a:lvl6pPr marL="25146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6pPr>
              <a:lvl7pPr marL="29718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7pPr>
              <a:lvl8pPr marL="34290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8pPr>
              <a:lvl9pPr marL="38862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9pPr>
            </a:lstStyle>
            <a:p>
              <a:pPr>
                <a:lnSpc>
                  <a:spcPct val="100000"/>
                </a:lnSpc>
                <a:spcBef>
                  <a:spcPct val="0"/>
                </a:spcBef>
                <a:buFontTx/>
                <a:buNone/>
              </a:pPr>
              <a:r>
                <a:rPr lang="en-US" sz="1800">
                  <a:latin typeface="Arial" panose="020B0604020202020204" pitchFamily="34" charset="0"/>
                  <a:ea typeface="ＭＳ Ｐゴシック" panose="020B0600070205080204" pitchFamily="34" charset="-128"/>
                  <a:cs typeface="Times New Roman" panose="02020603050405020304" pitchFamily="18" charset="0"/>
                </a:rPr>
                <a:t>Acute</a:t>
              </a:r>
            </a:p>
          </p:txBody>
        </p:sp>
        <p:sp>
          <p:nvSpPr>
            <p:cNvPr id="20" name="Text Box 24"/>
            <p:cNvSpPr txBox="1">
              <a:spLocks noChangeArrowheads="1"/>
            </p:cNvSpPr>
            <p:nvPr/>
          </p:nvSpPr>
          <p:spPr bwMode="auto">
            <a:xfrm>
              <a:off x="3413125" y="1551870"/>
              <a:ext cx="190359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Font typeface="Arial" panose="020B0604020202020204" pitchFamily="34" charset="0"/>
                <a:buChar char="•"/>
                <a:defRPr sz="3200">
                  <a:solidFill>
                    <a:schemeClr val="tx1"/>
                  </a:solidFill>
                  <a:latin typeface="Corbel" panose="020B0503020204020204" pitchFamily="34" charset="0"/>
                </a:defRPr>
              </a:lvl1pPr>
              <a:lvl2pPr marL="742950" indent="-285750">
                <a:lnSpc>
                  <a:spcPct val="150000"/>
                </a:lnSpc>
                <a:spcBef>
                  <a:spcPct val="20000"/>
                </a:spcBef>
                <a:buFont typeface="Arial" panose="020B0604020202020204" pitchFamily="34" charset="0"/>
                <a:buChar char="–"/>
                <a:defRPr sz="2800">
                  <a:solidFill>
                    <a:schemeClr val="tx1"/>
                  </a:solidFill>
                  <a:latin typeface="Corbel" panose="020B0503020204020204" pitchFamily="34" charset="0"/>
                </a:defRPr>
              </a:lvl2pPr>
              <a:lvl3pPr marL="1143000" indent="-228600">
                <a:lnSpc>
                  <a:spcPct val="150000"/>
                </a:lnSpc>
                <a:spcBef>
                  <a:spcPct val="20000"/>
                </a:spcBef>
                <a:buFont typeface="Arial" panose="020B0604020202020204" pitchFamily="34" charset="0"/>
                <a:buChar char="•"/>
                <a:defRPr sz="2400">
                  <a:solidFill>
                    <a:schemeClr val="tx1"/>
                  </a:solidFill>
                  <a:latin typeface="Corbel" panose="020B0503020204020204" pitchFamily="34" charset="0"/>
                </a:defRPr>
              </a:lvl3pPr>
              <a:lvl4pPr marL="16002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4pPr>
              <a:lvl5pPr marL="20574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5pPr>
              <a:lvl6pPr marL="25146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6pPr>
              <a:lvl7pPr marL="29718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7pPr>
              <a:lvl8pPr marL="34290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8pPr>
              <a:lvl9pPr marL="38862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9pPr>
            </a:lstStyle>
            <a:p>
              <a:pPr algn="ctr">
                <a:lnSpc>
                  <a:spcPct val="100000"/>
                </a:lnSpc>
                <a:spcBef>
                  <a:spcPct val="0"/>
                </a:spcBef>
                <a:buFontTx/>
                <a:buNone/>
              </a:pPr>
              <a:r>
                <a:rPr lang="en-US" sz="1800">
                  <a:latin typeface="Arial" panose="020B0604020202020204" pitchFamily="34" charset="0"/>
                  <a:ea typeface="ＭＳ Ｐゴシック" panose="020B0600070205080204" pitchFamily="34" charset="-128"/>
                  <a:cs typeface="Times New Roman" panose="02020603050405020304" pitchFamily="18" charset="0"/>
                </a:rPr>
                <a:t>Asymptomatic</a:t>
              </a:r>
            </a:p>
            <a:p>
              <a:pPr algn="ctr">
                <a:lnSpc>
                  <a:spcPct val="100000"/>
                </a:lnSpc>
                <a:spcBef>
                  <a:spcPct val="0"/>
                </a:spcBef>
                <a:buFontTx/>
                <a:buNone/>
              </a:pPr>
              <a:r>
                <a:rPr lang="en-US" sz="1800">
                  <a:latin typeface="Arial" panose="020B0604020202020204" pitchFamily="34" charset="0"/>
                  <a:ea typeface="ＭＳ Ｐゴシック" panose="020B0600070205080204" pitchFamily="34" charset="-128"/>
                  <a:cs typeface="Times New Roman" panose="02020603050405020304" pitchFamily="18" charset="0"/>
                </a:rPr>
                <a:t> (clinical latency)</a:t>
              </a:r>
            </a:p>
          </p:txBody>
        </p:sp>
        <p:sp>
          <p:nvSpPr>
            <p:cNvPr id="21" name="Freeform 25"/>
            <p:cNvSpPr>
              <a:spLocks/>
            </p:cNvSpPr>
            <p:nvPr/>
          </p:nvSpPr>
          <p:spPr bwMode="auto">
            <a:xfrm>
              <a:off x="1388520" y="2985271"/>
              <a:ext cx="6477000" cy="3124200"/>
            </a:xfrm>
            <a:custGeom>
              <a:avLst/>
              <a:gdLst>
                <a:gd name="T0" fmla="*/ 0 w 4080"/>
                <a:gd name="T1" fmla="*/ 2147483647 h 1968"/>
                <a:gd name="T2" fmla="*/ 2147483647 w 4080"/>
                <a:gd name="T3" fmla="*/ 2147483647 h 1968"/>
                <a:gd name="T4" fmla="*/ 2147483647 w 4080"/>
                <a:gd name="T5" fmla="*/ 2147483647 h 1968"/>
                <a:gd name="T6" fmla="*/ 2147483647 w 4080"/>
                <a:gd name="T7" fmla="*/ 2147483647 h 1968"/>
                <a:gd name="T8" fmla="*/ 2147483647 w 4080"/>
                <a:gd name="T9" fmla="*/ 2147483647 h 1968"/>
                <a:gd name="T10" fmla="*/ 2147483647 w 4080"/>
                <a:gd name="T11" fmla="*/ 2147483647 h 1968"/>
                <a:gd name="T12" fmla="*/ 2147483647 w 4080"/>
                <a:gd name="T13" fmla="*/ 2147483647 h 1968"/>
                <a:gd name="T14" fmla="*/ 0 60000 65536"/>
                <a:gd name="T15" fmla="*/ 0 60000 65536"/>
                <a:gd name="T16" fmla="*/ 0 60000 65536"/>
                <a:gd name="T17" fmla="*/ 0 60000 65536"/>
                <a:gd name="T18" fmla="*/ 0 60000 65536"/>
                <a:gd name="T19" fmla="*/ 0 60000 65536"/>
                <a:gd name="T20" fmla="*/ 0 60000 65536"/>
                <a:gd name="T21" fmla="*/ 0 w 4080"/>
                <a:gd name="T22" fmla="*/ 0 h 1968"/>
                <a:gd name="T23" fmla="*/ 4080 w 4080"/>
                <a:gd name="T24" fmla="*/ 1968 h 196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080" h="1968">
                  <a:moveTo>
                    <a:pt x="0" y="1864"/>
                  </a:moveTo>
                  <a:cubicBezTo>
                    <a:pt x="4" y="1916"/>
                    <a:pt x="8" y="1968"/>
                    <a:pt x="96" y="1720"/>
                  </a:cubicBezTo>
                  <a:cubicBezTo>
                    <a:pt x="184" y="1472"/>
                    <a:pt x="304" y="656"/>
                    <a:pt x="528" y="376"/>
                  </a:cubicBezTo>
                  <a:cubicBezTo>
                    <a:pt x="752" y="96"/>
                    <a:pt x="1064" y="80"/>
                    <a:pt x="1440" y="40"/>
                  </a:cubicBezTo>
                  <a:cubicBezTo>
                    <a:pt x="1816" y="0"/>
                    <a:pt x="2416" y="32"/>
                    <a:pt x="2784" y="136"/>
                  </a:cubicBezTo>
                  <a:cubicBezTo>
                    <a:pt x="3152" y="240"/>
                    <a:pt x="3432" y="456"/>
                    <a:pt x="3648" y="664"/>
                  </a:cubicBezTo>
                  <a:cubicBezTo>
                    <a:pt x="3864" y="872"/>
                    <a:pt x="3972" y="1128"/>
                    <a:pt x="4080" y="1384"/>
                  </a:cubicBezTo>
                </a:path>
              </a:pathLst>
            </a:custGeom>
            <a:noFill/>
            <a:ln w="38100">
              <a:solidFill>
                <a:srgbClr val="008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2" name="Line 27"/>
            <p:cNvSpPr>
              <a:spLocks noChangeShapeType="1"/>
            </p:cNvSpPr>
            <p:nvPr/>
          </p:nvSpPr>
          <p:spPr bwMode="auto">
            <a:xfrm>
              <a:off x="1295400" y="2451871"/>
              <a:ext cx="0" cy="381000"/>
            </a:xfrm>
            <a:prstGeom prst="line">
              <a:avLst/>
            </a:prstGeom>
            <a:noFill/>
            <a:ln w="28575">
              <a:solidFill>
                <a:schemeClr val="bg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23" name="Group 28"/>
            <p:cNvGrpSpPr>
              <a:grpSpLocks/>
            </p:cNvGrpSpPr>
            <p:nvPr/>
          </p:nvGrpSpPr>
          <p:grpSpPr bwMode="auto">
            <a:xfrm>
              <a:off x="990600" y="6125346"/>
              <a:ext cx="1600200" cy="822325"/>
              <a:chOff x="624" y="3562"/>
              <a:chExt cx="1008" cy="518"/>
            </a:xfrm>
          </p:grpSpPr>
          <p:sp>
            <p:nvSpPr>
              <p:cNvPr id="30" name="Text Box 29"/>
              <p:cNvSpPr txBox="1">
                <a:spLocks noChangeArrowheads="1"/>
              </p:cNvSpPr>
              <p:nvPr/>
            </p:nvSpPr>
            <p:spPr bwMode="auto">
              <a:xfrm>
                <a:off x="864" y="3562"/>
                <a:ext cx="661" cy="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Font typeface="Arial" panose="020B0604020202020204" pitchFamily="34" charset="0"/>
                  <a:buChar char="•"/>
                  <a:defRPr sz="3200">
                    <a:solidFill>
                      <a:schemeClr val="tx1"/>
                    </a:solidFill>
                    <a:latin typeface="Corbel" panose="020B0503020204020204" pitchFamily="34" charset="0"/>
                  </a:defRPr>
                </a:lvl1pPr>
                <a:lvl2pPr marL="742950" indent="-285750">
                  <a:lnSpc>
                    <a:spcPct val="150000"/>
                  </a:lnSpc>
                  <a:spcBef>
                    <a:spcPct val="20000"/>
                  </a:spcBef>
                  <a:buFont typeface="Arial" panose="020B0604020202020204" pitchFamily="34" charset="0"/>
                  <a:buChar char="–"/>
                  <a:defRPr sz="2800">
                    <a:solidFill>
                      <a:schemeClr val="tx1"/>
                    </a:solidFill>
                    <a:latin typeface="Corbel" panose="020B0503020204020204" pitchFamily="34" charset="0"/>
                  </a:defRPr>
                </a:lvl2pPr>
                <a:lvl3pPr marL="1143000" indent="-228600">
                  <a:lnSpc>
                    <a:spcPct val="150000"/>
                  </a:lnSpc>
                  <a:spcBef>
                    <a:spcPct val="20000"/>
                  </a:spcBef>
                  <a:buFont typeface="Arial" panose="020B0604020202020204" pitchFamily="34" charset="0"/>
                  <a:buChar char="•"/>
                  <a:defRPr sz="2400">
                    <a:solidFill>
                      <a:schemeClr val="tx1"/>
                    </a:solidFill>
                    <a:latin typeface="Corbel" panose="020B0503020204020204" pitchFamily="34" charset="0"/>
                  </a:defRPr>
                </a:lvl3pPr>
                <a:lvl4pPr marL="16002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4pPr>
                <a:lvl5pPr marL="20574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5pPr>
                <a:lvl6pPr marL="25146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6pPr>
                <a:lvl7pPr marL="29718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7pPr>
                <a:lvl8pPr marL="34290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8pPr>
                <a:lvl9pPr marL="38862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9pPr>
              </a:lstStyle>
              <a:p>
                <a:pPr>
                  <a:lnSpc>
                    <a:spcPct val="100000"/>
                  </a:lnSpc>
                  <a:spcBef>
                    <a:spcPct val="0"/>
                  </a:spcBef>
                  <a:buFontTx/>
                  <a:buNone/>
                </a:pPr>
                <a:r>
                  <a:rPr lang="en-US" sz="1800">
                    <a:latin typeface="Arial" panose="020B0604020202020204" pitchFamily="34" charset="0"/>
                    <a:ea typeface="ＭＳ Ｐゴシック" panose="020B0600070205080204" pitchFamily="34" charset="-128"/>
                    <a:cs typeface="Times New Roman" panose="02020603050405020304" pitchFamily="18" charset="0"/>
                  </a:rPr>
                  <a:t>4 – 8 </a:t>
                </a:r>
              </a:p>
              <a:p>
                <a:pPr>
                  <a:lnSpc>
                    <a:spcPct val="100000"/>
                  </a:lnSpc>
                  <a:spcBef>
                    <a:spcPct val="0"/>
                  </a:spcBef>
                  <a:buFontTx/>
                  <a:buNone/>
                </a:pPr>
                <a:r>
                  <a:rPr lang="en-US" sz="1800">
                    <a:latin typeface="Arial" panose="020B0604020202020204" pitchFamily="34" charset="0"/>
                    <a:ea typeface="ＭＳ Ｐゴシック" panose="020B0600070205080204" pitchFamily="34" charset="-128"/>
                    <a:cs typeface="Times New Roman" panose="02020603050405020304" pitchFamily="18" charset="0"/>
                  </a:rPr>
                  <a:t>weeks</a:t>
                </a:r>
              </a:p>
            </p:txBody>
          </p:sp>
          <p:sp>
            <p:nvSpPr>
              <p:cNvPr id="31" name="Line 30"/>
              <p:cNvSpPr>
                <a:spLocks noChangeShapeType="1"/>
              </p:cNvSpPr>
              <p:nvPr/>
            </p:nvSpPr>
            <p:spPr bwMode="auto">
              <a:xfrm>
                <a:off x="1392" y="3696"/>
                <a:ext cx="240" cy="0"/>
              </a:xfrm>
              <a:prstGeom prst="line">
                <a:avLst/>
              </a:prstGeom>
              <a:noFill/>
              <a:ln w="38100">
                <a:solidFill>
                  <a:schemeClr val="bg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2" name="Line 31"/>
              <p:cNvSpPr>
                <a:spLocks noChangeShapeType="1"/>
              </p:cNvSpPr>
              <p:nvPr/>
            </p:nvSpPr>
            <p:spPr bwMode="auto">
              <a:xfrm rot="10800000">
                <a:off x="624" y="3696"/>
                <a:ext cx="240" cy="0"/>
              </a:xfrm>
              <a:prstGeom prst="line">
                <a:avLst/>
              </a:prstGeom>
              <a:noFill/>
              <a:ln w="38100">
                <a:solidFill>
                  <a:schemeClr val="bg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cxnSp>
          <p:nvCxnSpPr>
            <p:cNvPr id="24" name="Straight Connector 23"/>
            <p:cNvCxnSpPr/>
            <p:nvPr/>
          </p:nvCxnSpPr>
          <p:spPr>
            <a:xfrm flipH="1">
              <a:off x="2664201" y="5874356"/>
              <a:ext cx="193641" cy="304847"/>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2762608" y="5885470"/>
              <a:ext cx="195228" cy="304847"/>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sp>
          <p:nvSpPr>
            <p:cNvPr id="26" name="Text Box 23"/>
            <p:cNvSpPr txBox="1">
              <a:spLocks noChangeArrowheads="1"/>
            </p:cNvSpPr>
            <p:nvPr/>
          </p:nvSpPr>
          <p:spPr bwMode="auto">
            <a:xfrm>
              <a:off x="773818" y="1653359"/>
              <a:ext cx="9327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Font typeface="Arial" panose="020B0604020202020204" pitchFamily="34" charset="0"/>
                <a:buChar char="•"/>
                <a:defRPr sz="3200">
                  <a:solidFill>
                    <a:schemeClr val="tx1"/>
                  </a:solidFill>
                  <a:latin typeface="Corbel" panose="020B0503020204020204" pitchFamily="34" charset="0"/>
                </a:defRPr>
              </a:lvl1pPr>
              <a:lvl2pPr marL="742950" indent="-285750">
                <a:lnSpc>
                  <a:spcPct val="150000"/>
                </a:lnSpc>
                <a:spcBef>
                  <a:spcPct val="20000"/>
                </a:spcBef>
                <a:buFont typeface="Arial" panose="020B0604020202020204" pitchFamily="34" charset="0"/>
                <a:buChar char="–"/>
                <a:defRPr sz="2800">
                  <a:solidFill>
                    <a:schemeClr val="tx1"/>
                  </a:solidFill>
                  <a:latin typeface="Corbel" panose="020B0503020204020204" pitchFamily="34" charset="0"/>
                </a:defRPr>
              </a:lvl2pPr>
              <a:lvl3pPr marL="1143000" indent="-228600">
                <a:lnSpc>
                  <a:spcPct val="150000"/>
                </a:lnSpc>
                <a:spcBef>
                  <a:spcPct val="20000"/>
                </a:spcBef>
                <a:buFont typeface="Arial" panose="020B0604020202020204" pitchFamily="34" charset="0"/>
                <a:buChar char="•"/>
                <a:defRPr sz="2400">
                  <a:solidFill>
                    <a:schemeClr val="tx1"/>
                  </a:solidFill>
                  <a:latin typeface="Corbel" panose="020B0503020204020204" pitchFamily="34" charset="0"/>
                </a:defRPr>
              </a:lvl3pPr>
              <a:lvl4pPr marL="16002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4pPr>
              <a:lvl5pPr marL="2057400" indent="-228600">
                <a:lnSpc>
                  <a:spcPct val="150000"/>
                </a:lnSpc>
                <a:spcBef>
                  <a:spcPct val="20000"/>
                </a:spcBef>
                <a:buFont typeface="Arial" panose="020B0604020202020204" pitchFamily="34" charset="0"/>
                <a:buChar char="»"/>
                <a:defRPr sz="2000">
                  <a:solidFill>
                    <a:schemeClr val="tx1"/>
                  </a:solidFill>
                  <a:latin typeface="Corbel" panose="020B0503020204020204" pitchFamily="34" charset="0"/>
                </a:defRPr>
              </a:lvl5pPr>
              <a:lvl6pPr marL="25146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6pPr>
              <a:lvl7pPr marL="29718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7pPr>
              <a:lvl8pPr marL="34290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8pPr>
              <a:lvl9pPr marL="3886200" indent="-228600" defTabSz="457200" fontAlgn="base">
                <a:lnSpc>
                  <a:spcPct val="150000"/>
                </a:lnSpc>
                <a:spcBef>
                  <a:spcPct val="20000"/>
                </a:spcBef>
                <a:spcAft>
                  <a:spcPct val="0"/>
                </a:spcAft>
                <a:buFont typeface="Arial" panose="020B0604020202020204" pitchFamily="34" charset="0"/>
                <a:buChar char="»"/>
                <a:defRPr sz="2000">
                  <a:solidFill>
                    <a:schemeClr val="tx1"/>
                  </a:solidFill>
                  <a:latin typeface="Corbel" panose="020B0503020204020204" pitchFamily="34" charset="0"/>
                </a:defRPr>
              </a:lvl9pPr>
            </a:lstStyle>
            <a:p>
              <a:pPr>
                <a:lnSpc>
                  <a:spcPct val="100000"/>
                </a:lnSpc>
                <a:spcBef>
                  <a:spcPct val="0"/>
                </a:spcBef>
                <a:buFontTx/>
                <a:buNone/>
              </a:pPr>
              <a:r>
                <a:rPr lang="en-US" sz="1400" b="1">
                  <a:latin typeface="Arial" panose="020B0604020202020204" pitchFamily="34" charset="0"/>
                  <a:ea typeface="ＭＳ Ｐゴシック" panose="020B0600070205080204" pitchFamily="34" charset="-128"/>
                  <a:cs typeface="Times New Roman" panose="02020603050405020304" pitchFamily="18" charset="0"/>
                </a:rPr>
                <a:t>Primary </a:t>
              </a:r>
            </a:p>
            <a:p>
              <a:pPr>
                <a:lnSpc>
                  <a:spcPct val="100000"/>
                </a:lnSpc>
                <a:spcBef>
                  <a:spcPct val="0"/>
                </a:spcBef>
                <a:buFontTx/>
                <a:buNone/>
              </a:pPr>
              <a:r>
                <a:rPr lang="en-US" sz="1400" b="1">
                  <a:latin typeface="Arial" panose="020B0604020202020204" pitchFamily="34" charset="0"/>
                  <a:ea typeface="ＭＳ Ｐゴシック" panose="020B0600070205080204" pitchFamily="34" charset="-128"/>
                  <a:cs typeface="Times New Roman" panose="02020603050405020304" pitchFamily="18" charset="0"/>
                </a:rPr>
                <a:t>infection</a:t>
              </a:r>
            </a:p>
          </p:txBody>
        </p:sp>
        <p:cxnSp>
          <p:nvCxnSpPr>
            <p:cNvPr id="27" name="Straight Arrow Connector 26"/>
            <p:cNvCxnSpPr/>
            <p:nvPr/>
          </p:nvCxnSpPr>
          <p:spPr>
            <a:xfrm>
              <a:off x="1170629" y="2238420"/>
              <a:ext cx="0" cy="508078"/>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28" name="Right Bracket 27"/>
            <p:cNvSpPr/>
            <p:nvPr/>
          </p:nvSpPr>
          <p:spPr>
            <a:xfrm rot="16200000">
              <a:off x="2088823" y="1628061"/>
              <a:ext cx="69861" cy="779325"/>
            </a:xfrm>
            <a:prstGeom prst="rightBracket">
              <a:avLst/>
            </a:prstGeom>
            <a:ln>
              <a:solidFill>
                <a:srgbClr val="000000"/>
              </a:solidFill>
            </a:ln>
          </p:spPr>
          <p:style>
            <a:lnRef idx="2">
              <a:schemeClr val="accent1"/>
            </a:lnRef>
            <a:fillRef idx="0">
              <a:schemeClr val="accent1"/>
            </a:fillRef>
            <a:effectRef idx="1">
              <a:schemeClr val="accent1"/>
            </a:effectRef>
            <a:fontRef idx="minor">
              <a:schemeClr val="tx1"/>
            </a:fontRef>
          </p:style>
          <p:txBody>
            <a:bodyPr anchor="ctr"/>
            <a:lstStyle/>
            <a:p>
              <a:pPr algn="ctr" fontAlgn="auto">
                <a:spcBef>
                  <a:spcPts val="0"/>
                </a:spcBef>
                <a:spcAft>
                  <a:spcPts val="0"/>
                </a:spcAft>
                <a:defRPr/>
              </a:pPr>
              <a:endParaRPr lang="en-US"/>
            </a:p>
          </p:txBody>
        </p:sp>
        <p:sp>
          <p:nvSpPr>
            <p:cNvPr id="29" name="Right Bracket 28"/>
            <p:cNvSpPr/>
            <p:nvPr/>
          </p:nvSpPr>
          <p:spPr>
            <a:xfrm rot="16200000">
              <a:off x="7183795" y="1370934"/>
              <a:ext cx="58747" cy="1304693"/>
            </a:xfrm>
            <a:prstGeom prst="rightBracket">
              <a:avLst/>
            </a:prstGeom>
            <a:ln>
              <a:solidFill>
                <a:srgbClr val="000000"/>
              </a:solidFill>
            </a:ln>
          </p:spPr>
          <p:style>
            <a:lnRef idx="2">
              <a:schemeClr val="accent1"/>
            </a:lnRef>
            <a:fillRef idx="0">
              <a:schemeClr val="accent1"/>
            </a:fillRef>
            <a:effectRef idx="1">
              <a:schemeClr val="accent1"/>
            </a:effectRef>
            <a:fontRef idx="minor">
              <a:schemeClr val="tx1"/>
            </a:fontRef>
          </p:style>
          <p:txBody>
            <a:bodyPr anchor="ctr"/>
            <a:lstStyle/>
            <a:p>
              <a:pPr algn="ctr" fontAlgn="auto">
                <a:spcBef>
                  <a:spcPts val="0"/>
                </a:spcBef>
                <a:spcAft>
                  <a:spcPts val="0"/>
                </a:spcAft>
                <a:defRPr/>
              </a:pPr>
              <a:endParaRPr lang="en-US"/>
            </a:p>
          </p:txBody>
        </p:sp>
      </p:grpSp>
    </p:spTree>
    <p:extLst>
      <p:ext uri="{BB962C8B-B14F-4D97-AF65-F5344CB8AC3E}">
        <p14:creationId xmlns:p14="http://schemas.microsoft.com/office/powerpoint/2010/main" val="224586067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763</TotalTime>
  <Words>1644</Words>
  <Application>Microsoft Office PowerPoint</Application>
  <PresentationFormat>On-screen Show (4:3)</PresentationFormat>
  <Paragraphs>160</Paragraphs>
  <Slides>36</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36</vt:i4>
      </vt:variant>
    </vt:vector>
  </HeadingPairs>
  <TitlesOfParts>
    <vt:vector size="47" baseType="lpstr">
      <vt:lpstr>맑은 고딕</vt:lpstr>
      <vt:lpstr>ＭＳ Ｐゴシック</vt:lpstr>
      <vt:lpstr>Algerian</vt:lpstr>
      <vt:lpstr>Arial</vt:lpstr>
      <vt:lpstr>Calibri</vt:lpstr>
      <vt:lpstr>Calibri Light</vt:lpstr>
      <vt:lpstr>Comic Sans MS</vt:lpstr>
      <vt:lpstr>Lato</vt:lpstr>
      <vt:lpstr>Times New Roman</vt:lpstr>
      <vt:lpstr>Wingdings</vt:lpstr>
      <vt:lpstr>Office Theme</vt:lpstr>
      <vt:lpstr> </vt:lpstr>
      <vt:lpstr>Global scenario </vt:lpstr>
      <vt:lpstr>PowerPoint Presentation</vt:lpstr>
      <vt:lpstr>PowerPoint Presentation</vt:lpstr>
      <vt:lpstr>PowerPoint Presentation</vt:lpstr>
      <vt:lpstr>History </vt:lpstr>
      <vt:lpstr>What is HIV ? </vt:lpstr>
      <vt:lpstr>PowerPoint Presentation</vt:lpstr>
      <vt:lpstr>Disease progression </vt:lpstr>
      <vt:lpstr>When to do HIV test?</vt:lpstr>
      <vt:lpstr>These three types of diagnostic tests are used to detect HIV:</vt:lpstr>
      <vt:lpstr>PowerPoint Presentation</vt:lpstr>
      <vt:lpstr>PowerPoint Presentation</vt:lpstr>
      <vt:lpstr>PowerPoint Presentation</vt:lpstr>
      <vt:lpstr>PowerPoint Presentation</vt:lpstr>
      <vt:lpstr>How HIV passed from one person to another</vt:lpstr>
      <vt:lpstr>PowerPoint Presentation</vt:lpstr>
      <vt:lpstr>HIV not spread through </vt:lpstr>
      <vt:lpstr>HIV is found in </vt:lpstr>
      <vt:lpstr>Stages of HIV  </vt:lpstr>
      <vt:lpstr>Risks and vulnerabilities </vt:lpstr>
      <vt:lpstr>AIDS</vt:lpstr>
      <vt:lpstr>PowerPoint Presentation</vt:lpstr>
      <vt:lpstr>PowerPoint Presentation</vt:lpstr>
      <vt:lpstr>AIDS </vt:lpstr>
      <vt:lpstr>PowerPoint Presentation</vt:lpstr>
      <vt:lpstr>PowerPoint Presentation</vt:lpstr>
      <vt:lpstr>Prevention </vt:lpstr>
      <vt:lpstr>PowerPoint Presentation</vt:lpstr>
      <vt:lpstr>PowerPoint Presentation</vt:lpstr>
      <vt:lpstr>PowerPoint Presentation</vt:lpstr>
      <vt:lpstr>PowerPoint Presentation</vt:lpstr>
      <vt:lpstr>Celebrities with AIDS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HIV/AIDS &amp; TB</dc:title>
  <dc:creator>Windows User</dc:creator>
  <cp:lastModifiedBy>Dr. Afrin Ahmed Clara</cp:lastModifiedBy>
  <cp:revision>58</cp:revision>
  <dcterms:created xsi:type="dcterms:W3CDTF">2019-02-05T09:55:21Z</dcterms:created>
  <dcterms:modified xsi:type="dcterms:W3CDTF">2021-10-19T06:30:37Z</dcterms:modified>
</cp:coreProperties>
</file>

<file path=docProps/thumbnail.jpeg>
</file>